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2" saveSubsetFonts="1" autoCompressPictures="0">
  <p:sldMasterIdLst>
    <p:sldMasterId id="2147483648" r:id="rId1"/>
  </p:sldMasterIdLst>
  <p:notesMasterIdLst>
    <p:notesMasterId r:id="rId58"/>
  </p:notesMasterIdLst>
  <p:sldIdLst>
    <p:sldId id="258" r:id="rId2"/>
    <p:sldId id="359" r:id="rId3"/>
    <p:sldId id="358" r:id="rId4"/>
    <p:sldId id="329" r:id="rId5"/>
    <p:sldId id="347" r:id="rId6"/>
    <p:sldId id="328" r:id="rId7"/>
    <p:sldId id="348" r:id="rId8"/>
    <p:sldId id="330" r:id="rId9"/>
    <p:sldId id="361" r:id="rId10"/>
    <p:sldId id="340" r:id="rId11"/>
    <p:sldId id="332" r:id="rId12"/>
    <p:sldId id="341" r:id="rId13"/>
    <p:sldId id="276" r:id="rId14"/>
    <p:sldId id="277" r:id="rId15"/>
    <p:sldId id="262" r:id="rId16"/>
    <p:sldId id="349" r:id="rId17"/>
    <p:sldId id="334" r:id="rId18"/>
    <p:sldId id="259" r:id="rId19"/>
    <p:sldId id="316" r:id="rId20"/>
    <p:sldId id="363" r:id="rId21"/>
    <p:sldId id="260" r:id="rId22"/>
    <p:sldId id="261" r:id="rId23"/>
    <p:sldId id="317" r:id="rId24"/>
    <p:sldId id="319" r:id="rId25"/>
    <p:sldId id="364" r:id="rId26"/>
    <p:sldId id="265" r:id="rId27"/>
    <p:sldId id="357" r:id="rId28"/>
    <p:sldId id="273" r:id="rId29"/>
    <p:sldId id="322" r:id="rId30"/>
    <p:sldId id="365" r:id="rId31"/>
    <p:sldId id="281" r:id="rId32"/>
    <p:sldId id="283" r:id="rId33"/>
    <p:sldId id="274" r:id="rId34"/>
    <p:sldId id="366" r:id="rId35"/>
    <p:sldId id="285" r:id="rId36"/>
    <p:sldId id="351" r:id="rId37"/>
    <p:sldId id="355" r:id="rId38"/>
    <p:sldId id="356" r:id="rId39"/>
    <p:sldId id="323" r:id="rId40"/>
    <p:sldId id="324" r:id="rId41"/>
    <p:sldId id="371" r:id="rId42"/>
    <p:sldId id="370" r:id="rId43"/>
    <p:sldId id="352" r:id="rId44"/>
    <p:sldId id="325" r:id="rId45"/>
    <p:sldId id="326" r:id="rId46"/>
    <p:sldId id="337" r:id="rId47"/>
    <p:sldId id="353" r:id="rId48"/>
    <p:sldId id="354" r:id="rId49"/>
    <p:sldId id="344" r:id="rId50"/>
    <p:sldId id="367" r:id="rId51"/>
    <p:sldId id="345" r:id="rId52"/>
    <p:sldId id="336" r:id="rId53"/>
    <p:sldId id="342" r:id="rId54"/>
    <p:sldId id="368" r:id="rId55"/>
    <p:sldId id="339" r:id="rId56"/>
    <p:sldId id="369" r:id="rId57"/>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9631"/>
    <p:restoredTop sz="94688"/>
  </p:normalViewPr>
  <p:slideViewPr>
    <p:cSldViewPr snapToGrid="0">
      <p:cViewPr varScale="1">
        <p:scale>
          <a:sx n="57" d="100"/>
          <a:sy n="57" d="100"/>
        </p:scale>
        <p:origin x="200" y="10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E431F49-D705-F84A-9E2F-7A639211C8B1}" type="datetimeFigureOut">
              <a:rPr lang="it-IT" smtClean="0"/>
              <a:t>09/12/23</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79A52B4-0A2B-AD4C-A9CA-C5292ED8FCD8}" type="slidenum">
              <a:rPr lang="it-IT" smtClean="0"/>
              <a:t>‹N›</a:t>
            </a:fld>
            <a:endParaRPr lang="it-IT"/>
          </a:p>
        </p:txBody>
      </p:sp>
    </p:spTree>
    <p:extLst>
      <p:ext uri="{BB962C8B-B14F-4D97-AF65-F5344CB8AC3E}">
        <p14:creationId xmlns:p14="http://schemas.microsoft.com/office/powerpoint/2010/main" val="8037423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BAC7892-E3CC-8976-F1A8-7686B5D1F3AE}"/>
              </a:ext>
            </a:extLst>
          </p:cNvPr>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endParaRPr lang="en-GB"/>
          </a:p>
        </p:txBody>
      </p:sp>
      <p:sp>
        <p:nvSpPr>
          <p:cNvPr id="3" name="Sottotitolo 2">
            <a:extLst>
              <a:ext uri="{FF2B5EF4-FFF2-40B4-BE49-F238E27FC236}">
                <a16:creationId xmlns:a16="http://schemas.microsoft.com/office/drawing/2014/main" id="{73B1F1EA-0624-1707-417A-470B47B84E5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endParaRPr lang="en-GB"/>
          </a:p>
        </p:txBody>
      </p:sp>
      <p:sp>
        <p:nvSpPr>
          <p:cNvPr id="4" name="Segnaposto data 3">
            <a:extLst>
              <a:ext uri="{FF2B5EF4-FFF2-40B4-BE49-F238E27FC236}">
                <a16:creationId xmlns:a16="http://schemas.microsoft.com/office/drawing/2014/main" id="{BAABE106-2E69-23A3-5410-53A32D8E429E}"/>
              </a:ext>
            </a:extLst>
          </p:cNvPr>
          <p:cNvSpPr>
            <a:spLocks noGrp="1"/>
          </p:cNvSpPr>
          <p:nvPr>
            <p:ph type="dt" sz="half" idx="10"/>
          </p:nvPr>
        </p:nvSpPr>
        <p:spPr/>
        <p:txBody>
          <a:bodyPr/>
          <a:lstStyle/>
          <a:p>
            <a:fld id="{483BB9AD-B040-6C47-8094-A619647461AD}" type="datetime1">
              <a:rPr lang="it-IT" smtClean="0"/>
              <a:t>09/12/23</a:t>
            </a:fld>
            <a:endParaRPr lang="en-GB"/>
          </a:p>
        </p:txBody>
      </p:sp>
      <p:sp>
        <p:nvSpPr>
          <p:cNvPr id="5" name="Segnaposto piè di pagina 4">
            <a:extLst>
              <a:ext uri="{FF2B5EF4-FFF2-40B4-BE49-F238E27FC236}">
                <a16:creationId xmlns:a16="http://schemas.microsoft.com/office/drawing/2014/main" id="{DFA23CD4-F0FF-018B-7379-FF5D6D423562}"/>
              </a:ext>
            </a:extLst>
          </p:cNvPr>
          <p:cNvSpPr>
            <a:spLocks noGrp="1"/>
          </p:cNvSpPr>
          <p:nvPr>
            <p:ph type="ftr" sz="quarter" idx="11"/>
          </p:nvPr>
        </p:nvSpPr>
        <p:spPr/>
        <p:txBody>
          <a:bodyPr/>
          <a:lstStyle/>
          <a:p>
            <a:endParaRPr lang="en-GB"/>
          </a:p>
        </p:txBody>
      </p:sp>
      <p:sp>
        <p:nvSpPr>
          <p:cNvPr id="6" name="Segnaposto numero diapositiva 5">
            <a:extLst>
              <a:ext uri="{FF2B5EF4-FFF2-40B4-BE49-F238E27FC236}">
                <a16:creationId xmlns:a16="http://schemas.microsoft.com/office/drawing/2014/main" id="{ED90C892-8CA0-CCDD-85ED-2D56043357F1}"/>
              </a:ext>
            </a:extLst>
          </p:cNvPr>
          <p:cNvSpPr>
            <a:spLocks noGrp="1"/>
          </p:cNvSpPr>
          <p:nvPr>
            <p:ph type="sldNum" sz="quarter" idx="12"/>
          </p:nvPr>
        </p:nvSpPr>
        <p:spPr/>
        <p:txBody>
          <a:bodyPr/>
          <a:lstStyle/>
          <a:p>
            <a:fld id="{687643BB-03DC-1E4C-B41C-8DC286ADACEE}" type="slidenum">
              <a:rPr lang="en-GB" smtClean="0"/>
              <a:t>‹N›</a:t>
            </a:fld>
            <a:endParaRPr lang="en-GB"/>
          </a:p>
        </p:txBody>
      </p:sp>
    </p:spTree>
    <p:extLst>
      <p:ext uri="{BB962C8B-B14F-4D97-AF65-F5344CB8AC3E}">
        <p14:creationId xmlns:p14="http://schemas.microsoft.com/office/powerpoint/2010/main" val="16478116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1015317-7D55-E87D-1984-7A39353689A8}"/>
              </a:ext>
            </a:extLst>
          </p:cNvPr>
          <p:cNvSpPr>
            <a:spLocks noGrp="1"/>
          </p:cNvSpPr>
          <p:nvPr>
            <p:ph type="title"/>
          </p:nvPr>
        </p:nvSpPr>
        <p:spPr/>
        <p:txBody>
          <a:bodyPr/>
          <a:lstStyle/>
          <a:p>
            <a:r>
              <a:rPr lang="it-IT"/>
              <a:t>Fare clic per modificare lo stile del titolo dello schema</a:t>
            </a:r>
            <a:endParaRPr lang="en-GB"/>
          </a:p>
        </p:txBody>
      </p:sp>
      <p:sp>
        <p:nvSpPr>
          <p:cNvPr id="3" name="Segnaposto contenuto 2">
            <a:extLst>
              <a:ext uri="{FF2B5EF4-FFF2-40B4-BE49-F238E27FC236}">
                <a16:creationId xmlns:a16="http://schemas.microsoft.com/office/drawing/2014/main" id="{AEE865A7-679B-4D00-0651-86127021E5E4}"/>
              </a:ext>
            </a:extLst>
          </p:cNvPr>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4" name="Segnaposto data 3">
            <a:extLst>
              <a:ext uri="{FF2B5EF4-FFF2-40B4-BE49-F238E27FC236}">
                <a16:creationId xmlns:a16="http://schemas.microsoft.com/office/drawing/2014/main" id="{C0871268-F0B5-3C20-6AE1-657DB8B59611}"/>
              </a:ext>
            </a:extLst>
          </p:cNvPr>
          <p:cNvSpPr>
            <a:spLocks noGrp="1"/>
          </p:cNvSpPr>
          <p:nvPr>
            <p:ph type="dt" sz="half" idx="10"/>
          </p:nvPr>
        </p:nvSpPr>
        <p:spPr/>
        <p:txBody>
          <a:bodyPr/>
          <a:lstStyle/>
          <a:p>
            <a:fld id="{E64CD99B-2F96-6C4D-8BE9-4B94F3C1238C}" type="datetime1">
              <a:rPr lang="it-IT" smtClean="0"/>
              <a:t>09/12/23</a:t>
            </a:fld>
            <a:endParaRPr lang="en-GB"/>
          </a:p>
        </p:txBody>
      </p:sp>
      <p:sp>
        <p:nvSpPr>
          <p:cNvPr id="5" name="Segnaposto piè di pagina 4">
            <a:extLst>
              <a:ext uri="{FF2B5EF4-FFF2-40B4-BE49-F238E27FC236}">
                <a16:creationId xmlns:a16="http://schemas.microsoft.com/office/drawing/2014/main" id="{81CCDCC5-D771-F210-C8FA-B6B2CC592A02}"/>
              </a:ext>
            </a:extLst>
          </p:cNvPr>
          <p:cNvSpPr>
            <a:spLocks noGrp="1"/>
          </p:cNvSpPr>
          <p:nvPr>
            <p:ph type="ftr" sz="quarter" idx="11"/>
          </p:nvPr>
        </p:nvSpPr>
        <p:spPr/>
        <p:txBody>
          <a:bodyPr/>
          <a:lstStyle/>
          <a:p>
            <a:endParaRPr lang="en-GB"/>
          </a:p>
        </p:txBody>
      </p:sp>
      <p:sp>
        <p:nvSpPr>
          <p:cNvPr id="6" name="Segnaposto numero diapositiva 5">
            <a:extLst>
              <a:ext uri="{FF2B5EF4-FFF2-40B4-BE49-F238E27FC236}">
                <a16:creationId xmlns:a16="http://schemas.microsoft.com/office/drawing/2014/main" id="{E4B3F79C-0135-2374-8F0A-A2F2CDCC1ADF}"/>
              </a:ext>
            </a:extLst>
          </p:cNvPr>
          <p:cNvSpPr>
            <a:spLocks noGrp="1"/>
          </p:cNvSpPr>
          <p:nvPr>
            <p:ph type="sldNum" sz="quarter" idx="12"/>
          </p:nvPr>
        </p:nvSpPr>
        <p:spPr/>
        <p:txBody>
          <a:bodyPr/>
          <a:lstStyle/>
          <a:p>
            <a:fld id="{687643BB-03DC-1E4C-B41C-8DC286ADACEE}" type="slidenum">
              <a:rPr lang="en-GB" smtClean="0"/>
              <a:t>‹N›</a:t>
            </a:fld>
            <a:endParaRPr lang="en-GB"/>
          </a:p>
        </p:txBody>
      </p:sp>
    </p:spTree>
    <p:extLst>
      <p:ext uri="{BB962C8B-B14F-4D97-AF65-F5344CB8AC3E}">
        <p14:creationId xmlns:p14="http://schemas.microsoft.com/office/powerpoint/2010/main" val="38753873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BEB48CA-63DF-87DF-84BA-2FBB116417FD}"/>
              </a:ext>
            </a:extLst>
          </p:cNvPr>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endParaRPr lang="en-GB"/>
          </a:p>
        </p:txBody>
      </p:sp>
      <p:sp>
        <p:nvSpPr>
          <p:cNvPr id="3" name="Segnaposto testo 2">
            <a:extLst>
              <a:ext uri="{FF2B5EF4-FFF2-40B4-BE49-F238E27FC236}">
                <a16:creationId xmlns:a16="http://schemas.microsoft.com/office/drawing/2014/main" id="{EA4B8A0C-7A5D-0137-0FA0-9B8C781F495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Segnaposto data 3">
            <a:extLst>
              <a:ext uri="{FF2B5EF4-FFF2-40B4-BE49-F238E27FC236}">
                <a16:creationId xmlns:a16="http://schemas.microsoft.com/office/drawing/2014/main" id="{FE72E215-D35C-BB0D-EBFE-73DE25A5895C}"/>
              </a:ext>
            </a:extLst>
          </p:cNvPr>
          <p:cNvSpPr>
            <a:spLocks noGrp="1"/>
          </p:cNvSpPr>
          <p:nvPr>
            <p:ph type="dt" sz="half" idx="10"/>
          </p:nvPr>
        </p:nvSpPr>
        <p:spPr/>
        <p:txBody>
          <a:bodyPr/>
          <a:lstStyle/>
          <a:p>
            <a:fld id="{59E0F565-0FEF-2D46-AA52-B47B0F0F1525}" type="datetime1">
              <a:rPr lang="it-IT" smtClean="0"/>
              <a:t>09/12/23</a:t>
            </a:fld>
            <a:endParaRPr lang="en-GB"/>
          </a:p>
        </p:txBody>
      </p:sp>
      <p:sp>
        <p:nvSpPr>
          <p:cNvPr id="5" name="Segnaposto piè di pagina 4">
            <a:extLst>
              <a:ext uri="{FF2B5EF4-FFF2-40B4-BE49-F238E27FC236}">
                <a16:creationId xmlns:a16="http://schemas.microsoft.com/office/drawing/2014/main" id="{EE7C8CE8-983D-EAC9-0210-7EC5D8F388A3}"/>
              </a:ext>
            </a:extLst>
          </p:cNvPr>
          <p:cNvSpPr>
            <a:spLocks noGrp="1"/>
          </p:cNvSpPr>
          <p:nvPr>
            <p:ph type="ftr" sz="quarter" idx="11"/>
          </p:nvPr>
        </p:nvSpPr>
        <p:spPr/>
        <p:txBody>
          <a:bodyPr/>
          <a:lstStyle/>
          <a:p>
            <a:endParaRPr lang="en-GB"/>
          </a:p>
        </p:txBody>
      </p:sp>
      <p:sp>
        <p:nvSpPr>
          <p:cNvPr id="6" name="Segnaposto numero diapositiva 5">
            <a:extLst>
              <a:ext uri="{FF2B5EF4-FFF2-40B4-BE49-F238E27FC236}">
                <a16:creationId xmlns:a16="http://schemas.microsoft.com/office/drawing/2014/main" id="{608DA0AB-9D57-5892-A31A-BDC586A64B84}"/>
              </a:ext>
            </a:extLst>
          </p:cNvPr>
          <p:cNvSpPr>
            <a:spLocks noGrp="1"/>
          </p:cNvSpPr>
          <p:nvPr>
            <p:ph type="sldNum" sz="quarter" idx="12"/>
          </p:nvPr>
        </p:nvSpPr>
        <p:spPr/>
        <p:txBody>
          <a:bodyPr/>
          <a:lstStyle/>
          <a:p>
            <a:fld id="{687643BB-03DC-1E4C-B41C-8DC286ADACEE}" type="slidenum">
              <a:rPr lang="en-GB" smtClean="0"/>
              <a:t>‹N›</a:t>
            </a:fld>
            <a:endParaRPr lang="en-GB"/>
          </a:p>
        </p:txBody>
      </p:sp>
    </p:spTree>
    <p:extLst>
      <p:ext uri="{BB962C8B-B14F-4D97-AF65-F5344CB8AC3E}">
        <p14:creationId xmlns:p14="http://schemas.microsoft.com/office/powerpoint/2010/main" val="1747088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AB99603-C89B-B5FD-D022-65ECE37CDFFE}"/>
              </a:ext>
            </a:extLst>
          </p:cNvPr>
          <p:cNvSpPr>
            <a:spLocks noGrp="1"/>
          </p:cNvSpPr>
          <p:nvPr>
            <p:ph type="title"/>
          </p:nvPr>
        </p:nvSpPr>
        <p:spPr/>
        <p:txBody>
          <a:bodyPr/>
          <a:lstStyle/>
          <a:p>
            <a:r>
              <a:rPr lang="it-IT"/>
              <a:t>Fare clic per modificare lo stile del titolo dello schema</a:t>
            </a:r>
            <a:endParaRPr lang="en-GB"/>
          </a:p>
        </p:txBody>
      </p:sp>
      <p:sp>
        <p:nvSpPr>
          <p:cNvPr id="3" name="Segnaposto contenuto 2">
            <a:extLst>
              <a:ext uri="{FF2B5EF4-FFF2-40B4-BE49-F238E27FC236}">
                <a16:creationId xmlns:a16="http://schemas.microsoft.com/office/drawing/2014/main" id="{0FF6B7CD-AAFA-8536-44BB-78053E90365F}"/>
              </a:ext>
            </a:extLst>
          </p:cNvPr>
          <p:cNvSpPr>
            <a:spLocks noGrp="1"/>
          </p:cNvSpPr>
          <p:nvPr>
            <p:ph sz="half" idx="1"/>
          </p:nvPr>
        </p:nvSpPr>
        <p:spPr>
          <a:xfrm>
            <a:off x="838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4" name="Segnaposto contenuto 3">
            <a:extLst>
              <a:ext uri="{FF2B5EF4-FFF2-40B4-BE49-F238E27FC236}">
                <a16:creationId xmlns:a16="http://schemas.microsoft.com/office/drawing/2014/main" id="{BB3FA8C0-984C-5F63-7D13-C2E3A49C4875}"/>
              </a:ext>
            </a:extLst>
          </p:cNvPr>
          <p:cNvSpPr>
            <a:spLocks noGrp="1"/>
          </p:cNvSpPr>
          <p:nvPr>
            <p:ph sz="half" idx="2"/>
          </p:nvPr>
        </p:nvSpPr>
        <p:spPr>
          <a:xfrm>
            <a:off x="6172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5" name="Segnaposto data 4">
            <a:extLst>
              <a:ext uri="{FF2B5EF4-FFF2-40B4-BE49-F238E27FC236}">
                <a16:creationId xmlns:a16="http://schemas.microsoft.com/office/drawing/2014/main" id="{187E1368-9200-00B9-EB6E-47E24338A1A2}"/>
              </a:ext>
            </a:extLst>
          </p:cNvPr>
          <p:cNvSpPr>
            <a:spLocks noGrp="1"/>
          </p:cNvSpPr>
          <p:nvPr>
            <p:ph type="dt" sz="half" idx="10"/>
          </p:nvPr>
        </p:nvSpPr>
        <p:spPr/>
        <p:txBody>
          <a:bodyPr/>
          <a:lstStyle/>
          <a:p>
            <a:fld id="{AB08A3ED-28AC-BC43-87F6-31A2F396E1A2}" type="datetime1">
              <a:rPr lang="it-IT" smtClean="0"/>
              <a:t>09/12/23</a:t>
            </a:fld>
            <a:endParaRPr lang="en-GB"/>
          </a:p>
        </p:txBody>
      </p:sp>
      <p:sp>
        <p:nvSpPr>
          <p:cNvPr id="6" name="Segnaposto piè di pagina 5">
            <a:extLst>
              <a:ext uri="{FF2B5EF4-FFF2-40B4-BE49-F238E27FC236}">
                <a16:creationId xmlns:a16="http://schemas.microsoft.com/office/drawing/2014/main" id="{DCA3563F-DB9B-4071-6F14-7A8FBFC64769}"/>
              </a:ext>
            </a:extLst>
          </p:cNvPr>
          <p:cNvSpPr>
            <a:spLocks noGrp="1"/>
          </p:cNvSpPr>
          <p:nvPr>
            <p:ph type="ftr" sz="quarter" idx="11"/>
          </p:nvPr>
        </p:nvSpPr>
        <p:spPr/>
        <p:txBody>
          <a:bodyPr/>
          <a:lstStyle/>
          <a:p>
            <a:endParaRPr lang="en-GB"/>
          </a:p>
        </p:txBody>
      </p:sp>
      <p:sp>
        <p:nvSpPr>
          <p:cNvPr id="7" name="Segnaposto numero diapositiva 6">
            <a:extLst>
              <a:ext uri="{FF2B5EF4-FFF2-40B4-BE49-F238E27FC236}">
                <a16:creationId xmlns:a16="http://schemas.microsoft.com/office/drawing/2014/main" id="{501996B0-D63F-7BBF-F8A9-AD0A6BFC1420}"/>
              </a:ext>
            </a:extLst>
          </p:cNvPr>
          <p:cNvSpPr>
            <a:spLocks noGrp="1"/>
          </p:cNvSpPr>
          <p:nvPr>
            <p:ph type="sldNum" sz="quarter" idx="12"/>
          </p:nvPr>
        </p:nvSpPr>
        <p:spPr/>
        <p:txBody>
          <a:bodyPr/>
          <a:lstStyle/>
          <a:p>
            <a:fld id="{687643BB-03DC-1E4C-B41C-8DC286ADACEE}" type="slidenum">
              <a:rPr lang="en-GB" smtClean="0"/>
              <a:t>‹N›</a:t>
            </a:fld>
            <a:endParaRPr lang="en-GB"/>
          </a:p>
        </p:txBody>
      </p:sp>
    </p:spTree>
    <p:extLst>
      <p:ext uri="{BB962C8B-B14F-4D97-AF65-F5344CB8AC3E}">
        <p14:creationId xmlns:p14="http://schemas.microsoft.com/office/powerpoint/2010/main" val="7922768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A98F826-E19F-1369-D9C7-B23B20518B9D}"/>
              </a:ext>
            </a:extLst>
          </p:cNvPr>
          <p:cNvSpPr>
            <a:spLocks noGrp="1"/>
          </p:cNvSpPr>
          <p:nvPr>
            <p:ph type="title"/>
          </p:nvPr>
        </p:nvSpPr>
        <p:spPr>
          <a:xfrm>
            <a:off x="839788" y="365125"/>
            <a:ext cx="10515600" cy="1325563"/>
          </a:xfrm>
        </p:spPr>
        <p:txBody>
          <a:bodyPr/>
          <a:lstStyle/>
          <a:p>
            <a:r>
              <a:rPr lang="it-IT"/>
              <a:t>Fare clic per modificare lo stile del titolo dello schema</a:t>
            </a:r>
            <a:endParaRPr lang="en-GB"/>
          </a:p>
        </p:txBody>
      </p:sp>
      <p:sp>
        <p:nvSpPr>
          <p:cNvPr id="3" name="Segnaposto testo 2">
            <a:extLst>
              <a:ext uri="{FF2B5EF4-FFF2-40B4-BE49-F238E27FC236}">
                <a16:creationId xmlns:a16="http://schemas.microsoft.com/office/drawing/2014/main" id="{1A01F4B7-A428-C7B4-06F0-017819BF668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a:extLst>
              <a:ext uri="{FF2B5EF4-FFF2-40B4-BE49-F238E27FC236}">
                <a16:creationId xmlns:a16="http://schemas.microsoft.com/office/drawing/2014/main" id="{36E6C569-0F5A-EC2D-1AE1-5B69BC8B2FCD}"/>
              </a:ext>
            </a:extLst>
          </p:cNvPr>
          <p:cNvSpPr>
            <a:spLocks noGrp="1"/>
          </p:cNvSpPr>
          <p:nvPr>
            <p:ph sz="half" idx="2"/>
          </p:nvPr>
        </p:nvSpPr>
        <p:spPr>
          <a:xfrm>
            <a:off x="839788" y="2505075"/>
            <a:ext cx="515778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5" name="Segnaposto testo 4">
            <a:extLst>
              <a:ext uri="{FF2B5EF4-FFF2-40B4-BE49-F238E27FC236}">
                <a16:creationId xmlns:a16="http://schemas.microsoft.com/office/drawing/2014/main" id="{873D5359-760B-E49E-0613-8F60EAC5F36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a:extLst>
              <a:ext uri="{FF2B5EF4-FFF2-40B4-BE49-F238E27FC236}">
                <a16:creationId xmlns:a16="http://schemas.microsoft.com/office/drawing/2014/main" id="{8A79323D-A3EE-39F7-B2BC-5B98ED179E1C}"/>
              </a:ext>
            </a:extLst>
          </p:cNvPr>
          <p:cNvSpPr>
            <a:spLocks noGrp="1"/>
          </p:cNvSpPr>
          <p:nvPr>
            <p:ph sz="quarter" idx="4"/>
          </p:nvPr>
        </p:nvSpPr>
        <p:spPr>
          <a:xfrm>
            <a:off x="6172200" y="2505075"/>
            <a:ext cx="51831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7" name="Segnaposto data 6">
            <a:extLst>
              <a:ext uri="{FF2B5EF4-FFF2-40B4-BE49-F238E27FC236}">
                <a16:creationId xmlns:a16="http://schemas.microsoft.com/office/drawing/2014/main" id="{A760BA0B-889E-32F8-F5E7-A6DECCA99B85}"/>
              </a:ext>
            </a:extLst>
          </p:cNvPr>
          <p:cNvSpPr>
            <a:spLocks noGrp="1"/>
          </p:cNvSpPr>
          <p:nvPr>
            <p:ph type="dt" sz="half" idx="10"/>
          </p:nvPr>
        </p:nvSpPr>
        <p:spPr/>
        <p:txBody>
          <a:bodyPr/>
          <a:lstStyle/>
          <a:p>
            <a:fld id="{2DA54991-2B77-F34A-A73A-B44A2EDEEB50}" type="datetime1">
              <a:rPr lang="it-IT" smtClean="0"/>
              <a:t>09/12/23</a:t>
            </a:fld>
            <a:endParaRPr lang="en-GB"/>
          </a:p>
        </p:txBody>
      </p:sp>
      <p:sp>
        <p:nvSpPr>
          <p:cNvPr id="8" name="Segnaposto piè di pagina 7">
            <a:extLst>
              <a:ext uri="{FF2B5EF4-FFF2-40B4-BE49-F238E27FC236}">
                <a16:creationId xmlns:a16="http://schemas.microsoft.com/office/drawing/2014/main" id="{79ADEEDD-81F0-A08C-6AE6-503C15D96513}"/>
              </a:ext>
            </a:extLst>
          </p:cNvPr>
          <p:cNvSpPr>
            <a:spLocks noGrp="1"/>
          </p:cNvSpPr>
          <p:nvPr>
            <p:ph type="ftr" sz="quarter" idx="11"/>
          </p:nvPr>
        </p:nvSpPr>
        <p:spPr/>
        <p:txBody>
          <a:bodyPr/>
          <a:lstStyle/>
          <a:p>
            <a:endParaRPr lang="en-GB"/>
          </a:p>
        </p:txBody>
      </p:sp>
      <p:sp>
        <p:nvSpPr>
          <p:cNvPr id="9" name="Segnaposto numero diapositiva 8">
            <a:extLst>
              <a:ext uri="{FF2B5EF4-FFF2-40B4-BE49-F238E27FC236}">
                <a16:creationId xmlns:a16="http://schemas.microsoft.com/office/drawing/2014/main" id="{0C86338F-9FB9-52F7-45D5-74A38FCEC978}"/>
              </a:ext>
            </a:extLst>
          </p:cNvPr>
          <p:cNvSpPr>
            <a:spLocks noGrp="1"/>
          </p:cNvSpPr>
          <p:nvPr>
            <p:ph type="sldNum" sz="quarter" idx="12"/>
          </p:nvPr>
        </p:nvSpPr>
        <p:spPr/>
        <p:txBody>
          <a:bodyPr/>
          <a:lstStyle/>
          <a:p>
            <a:fld id="{687643BB-03DC-1E4C-B41C-8DC286ADACEE}" type="slidenum">
              <a:rPr lang="en-GB" smtClean="0"/>
              <a:t>‹N›</a:t>
            </a:fld>
            <a:endParaRPr lang="en-GB"/>
          </a:p>
        </p:txBody>
      </p:sp>
    </p:spTree>
    <p:extLst>
      <p:ext uri="{BB962C8B-B14F-4D97-AF65-F5344CB8AC3E}">
        <p14:creationId xmlns:p14="http://schemas.microsoft.com/office/powerpoint/2010/main" val="21453061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B48AED8-ABD9-F43D-6F09-03583EA2AC13}"/>
              </a:ext>
            </a:extLst>
          </p:cNvPr>
          <p:cNvSpPr>
            <a:spLocks noGrp="1"/>
          </p:cNvSpPr>
          <p:nvPr>
            <p:ph type="title"/>
          </p:nvPr>
        </p:nvSpPr>
        <p:spPr/>
        <p:txBody>
          <a:bodyPr/>
          <a:lstStyle/>
          <a:p>
            <a:r>
              <a:rPr lang="it-IT"/>
              <a:t>Fare clic per modificare lo stile del titolo dello schema</a:t>
            </a:r>
            <a:endParaRPr lang="en-GB"/>
          </a:p>
        </p:txBody>
      </p:sp>
      <p:sp>
        <p:nvSpPr>
          <p:cNvPr id="3" name="Segnaposto data 2">
            <a:extLst>
              <a:ext uri="{FF2B5EF4-FFF2-40B4-BE49-F238E27FC236}">
                <a16:creationId xmlns:a16="http://schemas.microsoft.com/office/drawing/2014/main" id="{06D5420C-A938-6320-EC00-786C8DEF1A20}"/>
              </a:ext>
            </a:extLst>
          </p:cNvPr>
          <p:cNvSpPr>
            <a:spLocks noGrp="1"/>
          </p:cNvSpPr>
          <p:nvPr>
            <p:ph type="dt" sz="half" idx="10"/>
          </p:nvPr>
        </p:nvSpPr>
        <p:spPr/>
        <p:txBody>
          <a:bodyPr/>
          <a:lstStyle/>
          <a:p>
            <a:fld id="{6F6208DE-DA91-1C4D-96A9-972AD6A6550E}" type="datetime1">
              <a:rPr lang="it-IT" smtClean="0"/>
              <a:t>09/12/23</a:t>
            </a:fld>
            <a:endParaRPr lang="en-GB"/>
          </a:p>
        </p:txBody>
      </p:sp>
      <p:sp>
        <p:nvSpPr>
          <p:cNvPr id="4" name="Segnaposto piè di pagina 3">
            <a:extLst>
              <a:ext uri="{FF2B5EF4-FFF2-40B4-BE49-F238E27FC236}">
                <a16:creationId xmlns:a16="http://schemas.microsoft.com/office/drawing/2014/main" id="{364AA090-C088-541A-0A96-D77396511A50}"/>
              </a:ext>
            </a:extLst>
          </p:cNvPr>
          <p:cNvSpPr>
            <a:spLocks noGrp="1"/>
          </p:cNvSpPr>
          <p:nvPr>
            <p:ph type="ftr" sz="quarter" idx="11"/>
          </p:nvPr>
        </p:nvSpPr>
        <p:spPr/>
        <p:txBody>
          <a:bodyPr/>
          <a:lstStyle/>
          <a:p>
            <a:endParaRPr lang="en-GB"/>
          </a:p>
        </p:txBody>
      </p:sp>
      <p:sp>
        <p:nvSpPr>
          <p:cNvPr id="5" name="Segnaposto numero diapositiva 4">
            <a:extLst>
              <a:ext uri="{FF2B5EF4-FFF2-40B4-BE49-F238E27FC236}">
                <a16:creationId xmlns:a16="http://schemas.microsoft.com/office/drawing/2014/main" id="{281D9B34-0324-F983-1A3E-376B25E6166E}"/>
              </a:ext>
            </a:extLst>
          </p:cNvPr>
          <p:cNvSpPr>
            <a:spLocks noGrp="1"/>
          </p:cNvSpPr>
          <p:nvPr>
            <p:ph type="sldNum" sz="quarter" idx="12"/>
          </p:nvPr>
        </p:nvSpPr>
        <p:spPr/>
        <p:txBody>
          <a:bodyPr/>
          <a:lstStyle/>
          <a:p>
            <a:fld id="{687643BB-03DC-1E4C-B41C-8DC286ADACEE}" type="slidenum">
              <a:rPr lang="en-GB" smtClean="0"/>
              <a:t>‹N›</a:t>
            </a:fld>
            <a:endParaRPr lang="en-GB"/>
          </a:p>
        </p:txBody>
      </p:sp>
    </p:spTree>
    <p:extLst>
      <p:ext uri="{BB962C8B-B14F-4D97-AF65-F5344CB8AC3E}">
        <p14:creationId xmlns:p14="http://schemas.microsoft.com/office/powerpoint/2010/main" val="36669582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DEE3CE85-31D6-0455-B97D-E3F66E4719DD}"/>
              </a:ext>
            </a:extLst>
          </p:cNvPr>
          <p:cNvSpPr>
            <a:spLocks noGrp="1"/>
          </p:cNvSpPr>
          <p:nvPr>
            <p:ph type="dt" sz="half" idx="10"/>
          </p:nvPr>
        </p:nvSpPr>
        <p:spPr/>
        <p:txBody>
          <a:bodyPr/>
          <a:lstStyle/>
          <a:p>
            <a:fld id="{00463508-78F6-9D46-A0D5-6212CA432E96}" type="datetime1">
              <a:rPr lang="it-IT" smtClean="0"/>
              <a:t>09/12/23</a:t>
            </a:fld>
            <a:endParaRPr lang="en-GB"/>
          </a:p>
        </p:txBody>
      </p:sp>
      <p:sp>
        <p:nvSpPr>
          <p:cNvPr id="3" name="Segnaposto piè di pagina 2">
            <a:extLst>
              <a:ext uri="{FF2B5EF4-FFF2-40B4-BE49-F238E27FC236}">
                <a16:creationId xmlns:a16="http://schemas.microsoft.com/office/drawing/2014/main" id="{F229295D-FBD1-4759-6880-09681306875F}"/>
              </a:ext>
            </a:extLst>
          </p:cNvPr>
          <p:cNvSpPr>
            <a:spLocks noGrp="1"/>
          </p:cNvSpPr>
          <p:nvPr>
            <p:ph type="ftr" sz="quarter" idx="11"/>
          </p:nvPr>
        </p:nvSpPr>
        <p:spPr/>
        <p:txBody>
          <a:bodyPr/>
          <a:lstStyle/>
          <a:p>
            <a:endParaRPr lang="en-GB"/>
          </a:p>
        </p:txBody>
      </p:sp>
      <p:sp>
        <p:nvSpPr>
          <p:cNvPr id="4" name="Segnaposto numero diapositiva 3">
            <a:extLst>
              <a:ext uri="{FF2B5EF4-FFF2-40B4-BE49-F238E27FC236}">
                <a16:creationId xmlns:a16="http://schemas.microsoft.com/office/drawing/2014/main" id="{BB1683B4-28C5-2099-284B-15B9ABDDB2F5}"/>
              </a:ext>
            </a:extLst>
          </p:cNvPr>
          <p:cNvSpPr>
            <a:spLocks noGrp="1"/>
          </p:cNvSpPr>
          <p:nvPr>
            <p:ph type="sldNum" sz="quarter" idx="12"/>
          </p:nvPr>
        </p:nvSpPr>
        <p:spPr/>
        <p:txBody>
          <a:bodyPr/>
          <a:lstStyle/>
          <a:p>
            <a:fld id="{687643BB-03DC-1E4C-B41C-8DC286ADACEE}" type="slidenum">
              <a:rPr lang="en-GB" smtClean="0"/>
              <a:t>‹N›</a:t>
            </a:fld>
            <a:endParaRPr lang="en-GB"/>
          </a:p>
        </p:txBody>
      </p:sp>
    </p:spTree>
    <p:extLst>
      <p:ext uri="{BB962C8B-B14F-4D97-AF65-F5344CB8AC3E}">
        <p14:creationId xmlns:p14="http://schemas.microsoft.com/office/powerpoint/2010/main" val="20377536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EF2E613-DAEC-8B5E-AAD3-ABD10F8C77BF}"/>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endParaRPr lang="en-GB"/>
          </a:p>
        </p:txBody>
      </p:sp>
      <p:sp>
        <p:nvSpPr>
          <p:cNvPr id="3" name="Segnaposto contenuto 2">
            <a:extLst>
              <a:ext uri="{FF2B5EF4-FFF2-40B4-BE49-F238E27FC236}">
                <a16:creationId xmlns:a16="http://schemas.microsoft.com/office/drawing/2014/main" id="{832DC1F4-6D17-75AC-EF0F-5350F8E57D3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4" name="Segnaposto testo 3">
            <a:extLst>
              <a:ext uri="{FF2B5EF4-FFF2-40B4-BE49-F238E27FC236}">
                <a16:creationId xmlns:a16="http://schemas.microsoft.com/office/drawing/2014/main" id="{12A457FD-C269-A2A7-2B8B-D9F18F57589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3468410C-577B-E43E-7ACE-A56DDAAF09AF}"/>
              </a:ext>
            </a:extLst>
          </p:cNvPr>
          <p:cNvSpPr>
            <a:spLocks noGrp="1"/>
          </p:cNvSpPr>
          <p:nvPr>
            <p:ph type="dt" sz="half" idx="10"/>
          </p:nvPr>
        </p:nvSpPr>
        <p:spPr/>
        <p:txBody>
          <a:bodyPr/>
          <a:lstStyle/>
          <a:p>
            <a:fld id="{C958C4EB-AD72-A84B-8357-DB7440485BB4}" type="datetime1">
              <a:rPr lang="it-IT" smtClean="0"/>
              <a:t>09/12/23</a:t>
            </a:fld>
            <a:endParaRPr lang="en-GB"/>
          </a:p>
        </p:txBody>
      </p:sp>
      <p:sp>
        <p:nvSpPr>
          <p:cNvPr id="6" name="Segnaposto piè di pagina 5">
            <a:extLst>
              <a:ext uri="{FF2B5EF4-FFF2-40B4-BE49-F238E27FC236}">
                <a16:creationId xmlns:a16="http://schemas.microsoft.com/office/drawing/2014/main" id="{96C54CFC-E577-B06B-EC00-2B34CD4A02A2}"/>
              </a:ext>
            </a:extLst>
          </p:cNvPr>
          <p:cNvSpPr>
            <a:spLocks noGrp="1"/>
          </p:cNvSpPr>
          <p:nvPr>
            <p:ph type="ftr" sz="quarter" idx="11"/>
          </p:nvPr>
        </p:nvSpPr>
        <p:spPr/>
        <p:txBody>
          <a:bodyPr/>
          <a:lstStyle/>
          <a:p>
            <a:endParaRPr lang="en-GB"/>
          </a:p>
        </p:txBody>
      </p:sp>
      <p:sp>
        <p:nvSpPr>
          <p:cNvPr id="7" name="Segnaposto numero diapositiva 6">
            <a:extLst>
              <a:ext uri="{FF2B5EF4-FFF2-40B4-BE49-F238E27FC236}">
                <a16:creationId xmlns:a16="http://schemas.microsoft.com/office/drawing/2014/main" id="{C6020D20-9CE1-213A-67B4-114DD6B3F036}"/>
              </a:ext>
            </a:extLst>
          </p:cNvPr>
          <p:cNvSpPr>
            <a:spLocks noGrp="1"/>
          </p:cNvSpPr>
          <p:nvPr>
            <p:ph type="sldNum" sz="quarter" idx="12"/>
          </p:nvPr>
        </p:nvSpPr>
        <p:spPr/>
        <p:txBody>
          <a:bodyPr/>
          <a:lstStyle/>
          <a:p>
            <a:fld id="{687643BB-03DC-1E4C-B41C-8DC286ADACEE}" type="slidenum">
              <a:rPr lang="en-GB" smtClean="0"/>
              <a:t>‹N›</a:t>
            </a:fld>
            <a:endParaRPr lang="en-GB"/>
          </a:p>
        </p:txBody>
      </p:sp>
    </p:spTree>
    <p:extLst>
      <p:ext uri="{BB962C8B-B14F-4D97-AF65-F5344CB8AC3E}">
        <p14:creationId xmlns:p14="http://schemas.microsoft.com/office/powerpoint/2010/main" val="32211160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EC3FBD0-5B7E-2983-F2B7-C2C3A938C3F9}"/>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endParaRPr lang="en-GB"/>
          </a:p>
        </p:txBody>
      </p:sp>
      <p:sp>
        <p:nvSpPr>
          <p:cNvPr id="3" name="Segnaposto immagine 2">
            <a:extLst>
              <a:ext uri="{FF2B5EF4-FFF2-40B4-BE49-F238E27FC236}">
                <a16:creationId xmlns:a16="http://schemas.microsoft.com/office/drawing/2014/main" id="{1895092E-3027-6401-005B-53472AF3017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Segnaposto testo 3">
            <a:extLst>
              <a:ext uri="{FF2B5EF4-FFF2-40B4-BE49-F238E27FC236}">
                <a16:creationId xmlns:a16="http://schemas.microsoft.com/office/drawing/2014/main" id="{5E6FF2D9-387F-38D0-259C-E56445D982D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18001D76-A8B9-8875-64FC-2189C1519AF4}"/>
              </a:ext>
            </a:extLst>
          </p:cNvPr>
          <p:cNvSpPr>
            <a:spLocks noGrp="1"/>
          </p:cNvSpPr>
          <p:nvPr>
            <p:ph type="dt" sz="half" idx="10"/>
          </p:nvPr>
        </p:nvSpPr>
        <p:spPr/>
        <p:txBody>
          <a:bodyPr/>
          <a:lstStyle/>
          <a:p>
            <a:fld id="{66C76ECA-1B51-C648-9E70-0BD5B35BB783}" type="datetime1">
              <a:rPr lang="it-IT" smtClean="0"/>
              <a:t>09/12/23</a:t>
            </a:fld>
            <a:endParaRPr lang="en-GB"/>
          </a:p>
        </p:txBody>
      </p:sp>
      <p:sp>
        <p:nvSpPr>
          <p:cNvPr id="6" name="Segnaposto piè di pagina 5">
            <a:extLst>
              <a:ext uri="{FF2B5EF4-FFF2-40B4-BE49-F238E27FC236}">
                <a16:creationId xmlns:a16="http://schemas.microsoft.com/office/drawing/2014/main" id="{1E05389D-9734-9D5A-8E76-3819850EF0A5}"/>
              </a:ext>
            </a:extLst>
          </p:cNvPr>
          <p:cNvSpPr>
            <a:spLocks noGrp="1"/>
          </p:cNvSpPr>
          <p:nvPr>
            <p:ph type="ftr" sz="quarter" idx="11"/>
          </p:nvPr>
        </p:nvSpPr>
        <p:spPr/>
        <p:txBody>
          <a:bodyPr/>
          <a:lstStyle/>
          <a:p>
            <a:endParaRPr lang="en-GB"/>
          </a:p>
        </p:txBody>
      </p:sp>
      <p:sp>
        <p:nvSpPr>
          <p:cNvPr id="7" name="Segnaposto numero diapositiva 6">
            <a:extLst>
              <a:ext uri="{FF2B5EF4-FFF2-40B4-BE49-F238E27FC236}">
                <a16:creationId xmlns:a16="http://schemas.microsoft.com/office/drawing/2014/main" id="{675B7F11-B1FD-DE3B-E4B8-526E05BB03D8}"/>
              </a:ext>
            </a:extLst>
          </p:cNvPr>
          <p:cNvSpPr>
            <a:spLocks noGrp="1"/>
          </p:cNvSpPr>
          <p:nvPr>
            <p:ph type="sldNum" sz="quarter" idx="12"/>
          </p:nvPr>
        </p:nvSpPr>
        <p:spPr/>
        <p:txBody>
          <a:bodyPr/>
          <a:lstStyle/>
          <a:p>
            <a:fld id="{687643BB-03DC-1E4C-B41C-8DC286ADACEE}" type="slidenum">
              <a:rPr lang="en-GB" smtClean="0"/>
              <a:t>‹N›</a:t>
            </a:fld>
            <a:endParaRPr lang="en-GB"/>
          </a:p>
        </p:txBody>
      </p:sp>
    </p:spTree>
    <p:extLst>
      <p:ext uri="{BB962C8B-B14F-4D97-AF65-F5344CB8AC3E}">
        <p14:creationId xmlns:p14="http://schemas.microsoft.com/office/powerpoint/2010/main" val="17870820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A8D2D03-047F-EA50-7F60-863ABACB5457}"/>
              </a:ext>
            </a:extLst>
          </p:cNvPr>
          <p:cNvSpPr>
            <a:spLocks noGrp="1"/>
          </p:cNvSpPr>
          <p:nvPr>
            <p:ph type="title"/>
          </p:nvPr>
        </p:nvSpPr>
        <p:spPr/>
        <p:txBody>
          <a:bodyPr/>
          <a:lstStyle/>
          <a:p>
            <a:r>
              <a:rPr lang="it-IT"/>
              <a:t>Fare clic per modificare lo stile del titolo dello schema</a:t>
            </a:r>
            <a:endParaRPr lang="en-GB"/>
          </a:p>
        </p:txBody>
      </p:sp>
      <p:sp>
        <p:nvSpPr>
          <p:cNvPr id="3" name="Segnaposto testo verticale 2">
            <a:extLst>
              <a:ext uri="{FF2B5EF4-FFF2-40B4-BE49-F238E27FC236}">
                <a16:creationId xmlns:a16="http://schemas.microsoft.com/office/drawing/2014/main" id="{D9AC5BB2-A41E-8112-ECAF-06A15B402379}"/>
              </a:ext>
            </a:extLst>
          </p:cNvPr>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4" name="Segnaposto data 3">
            <a:extLst>
              <a:ext uri="{FF2B5EF4-FFF2-40B4-BE49-F238E27FC236}">
                <a16:creationId xmlns:a16="http://schemas.microsoft.com/office/drawing/2014/main" id="{9E689A7C-A833-2D88-CCD8-61AA5751013D}"/>
              </a:ext>
            </a:extLst>
          </p:cNvPr>
          <p:cNvSpPr>
            <a:spLocks noGrp="1"/>
          </p:cNvSpPr>
          <p:nvPr>
            <p:ph type="dt" sz="half" idx="10"/>
          </p:nvPr>
        </p:nvSpPr>
        <p:spPr/>
        <p:txBody>
          <a:bodyPr/>
          <a:lstStyle/>
          <a:p>
            <a:fld id="{228068FB-5B09-344D-BB89-222301ED4A7E}" type="datetime1">
              <a:rPr lang="it-IT" smtClean="0"/>
              <a:t>09/12/23</a:t>
            </a:fld>
            <a:endParaRPr lang="en-GB"/>
          </a:p>
        </p:txBody>
      </p:sp>
      <p:sp>
        <p:nvSpPr>
          <p:cNvPr id="5" name="Segnaposto piè di pagina 4">
            <a:extLst>
              <a:ext uri="{FF2B5EF4-FFF2-40B4-BE49-F238E27FC236}">
                <a16:creationId xmlns:a16="http://schemas.microsoft.com/office/drawing/2014/main" id="{9BD65E9E-89D1-8B3F-E626-24D605DD03D1}"/>
              </a:ext>
            </a:extLst>
          </p:cNvPr>
          <p:cNvSpPr>
            <a:spLocks noGrp="1"/>
          </p:cNvSpPr>
          <p:nvPr>
            <p:ph type="ftr" sz="quarter" idx="11"/>
          </p:nvPr>
        </p:nvSpPr>
        <p:spPr/>
        <p:txBody>
          <a:bodyPr/>
          <a:lstStyle/>
          <a:p>
            <a:endParaRPr lang="en-GB"/>
          </a:p>
        </p:txBody>
      </p:sp>
      <p:sp>
        <p:nvSpPr>
          <p:cNvPr id="6" name="Segnaposto numero diapositiva 5">
            <a:extLst>
              <a:ext uri="{FF2B5EF4-FFF2-40B4-BE49-F238E27FC236}">
                <a16:creationId xmlns:a16="http://schemas.microsoft.com/office/drawing/2014/main" id="{16BFAAE7-94AA-BCD2-468F-7F1E6B8438AA}"/>
              </a:ext>
            </a:extLst>
          </p:cNvPr>
          <p:cNvSpPr>
            <a:spLocks noGrp="1"/>
          </p:cNvSpPr>
          <p:nvPr>
            <p:ph type="sldNum" sz="quarter" idx="12"/>
          </p:nvPr>
        </p:nvSpPr>
        <p:spPr/>
        <p:txBody>
          <a:bodyPr/>
          <a:lstStyle/>
          <a:p>
            <a:fld id="{687643BB-03DC-1E4C-B41C-8DC286ADACEE}" type="slidenum">
              <a:rPr lang="en-GB" smtClean="0"/>
              <a:t>‹N›</a:t>
            </a:fld>
            <a:endParaRPr lang="en-GB"/>
          </a:p>
        </p:txBody>
      </p:sp>
    </p:spTree>
    <p:extLst>
      <p:ext uri="{BB962C8B-B14F-4D97-AF65-F5344CB8AC3E}">
        <p14:creationId xmlns:p14="http://schemas.microsoft.com/office/powerpoint/2010/main" val="18740563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9F92B331-D3A9-B090-8ABC-53E3F5AA0A48}"/>
              </a:ext>
            </a:extLst>
          </p:cNvPr>
          <p:cNvSpPr>
            <a:spLocks noGrp="1"/>
          </p:cNvSpPr>
          <p:nvPr>
            <p:ph type="title" orient="vert"/>
          </p:nvPr>
        </p:nvSpPr>
        <p:spPr>
          <a:xfrm>
            <a:off x="8724900" y="365125"/>
            <a:ext cx="2628900" cy="5811838"/>
          </a:xfrm>
        </p:spPr>
        <p:txBody>
          <a:bodyPr vert="eaVert"/>
          <a:lstStyle/>
          <a:p>
            <a:r>
              <a:rPr lang="it-IT"/>
              <a:t>Fare clic per modificare lo stile del titolo dello schema</a:t>
            </a:r>
            <a:endParaRPr lang="en-GB"/>
          </a:p>
        </p:txBody>
      </p:sp>
      <p:sp>
        <p:nvSpPr>
          <p:cNvPr id="3" name="Segnaposto testo verticale 2">
            <a:extLst>
              <a:ext uri="{FF2B5EF4-FFF2-40B4-BE49-F238E27FC236}">
                <a16:creationId xmlns:a16="http://schemas.microsoft.com/office/drawing/2014/main" id="{ACF8211B-7771-F62D-411B-D208108BAD31}"/>
              </a:ext>
            </a:extLst>
          </p:cNvPr>
          <p:cNvSpPr>
            <a:spLocks noGrp="1"/>
          </p:cNvSpPr>
          <p:nvPr>
            <p:ph type="body" orient="vert" idx="1"/>
          </p:nvPr>
        </p:nvSpPr>
        <p:spPr>
          <a:xfrm>
            <a:off x="838200" y="365125"/>
            <a:ext cx="7734300"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4" name="Segnaposto data 3">
            <a:extLst>
              <a:ext uri="{FF2B5EF4-FFF2-40B4-BE49-F238E27FC236}">
                <a16:creationId xmlns:a16="http://schemas.microsoft.com/office/drawing/2014/main" id="{768C71FD-75E7-434B-EDBF-DCBE5ACD0460}"/>
              </a:ext>
            </a:extLst>
          </p:cNvPr>
          <p:cNvSpPr>
            <a:spLocks noGrp="1"/>
          </p:cNvSpPr>
          <p:nvPr>
            <p:ph type="dt" sz="half" idx="10"/>
          </p:nvPr>
        </p:nvSpPr>
        <p:spPr/>
        <p:txBody>
          <a:bodyPr/>
          <a:lstStyle/>
          <a:p>
            <a:fld id="{65FB5330-99B3-E448-897B-779DF993B78D}" type="datetime1">
              <a:rPr lang="it-IT" smtClean="0"/>
              <a:t>09/12/23</a:t>
            </a:fld>
            <a:endParaRPr lang="en-GB"/>
          </a:p>
        </p:txBody>
      </p:sp>
      <p:sp>
        <p:nvSpPr>
          <p:cNvPr id="5" name="Segnaposto piè di pagina 4">
            <a:extLst>
              <a:ext uri="{FF2B5EF4-FFF2-40B4-BE49-F238E27FC236}">
                <a16:creationId xmlns:a16="http://schemas.microsoft.com/office/drawing/2014/main" id="{6FE204AC-4852-719C-F3B7-56BDF5946ADC}"/>
              </a:ext>
            </a:extLst>
          </p:cNvPr>
          <p:cNvSpPr>
            <a:spLocks noGrp="1"/>
          </p:cNvSpPr>
          <p:nvPr>
            <p:ph type="ftr" sz="quarter" idx="11"/>
          </p:nvPr>
        </p:nvSpPr>
        <p:spPr/>
        <p:txBody>
          <a:bodyPr/>
          <a:lstStyle/>
          <a:p>
            <a:endParaRPr lang="en-GB"/>
          </a:p>
        </p:txBody>
      </p:sp>
      <p:sp>
        <p:nvSpPr>
          <p:cNvPr id="6" name="Segnaposto numero diapositiva 5">
            <a:extLst>
              <a:ext uri="{FF2B5EF4-FFF2-40B4-BE49-F238E27FC236}">
                <a16:creationId xmlns:a16="http://schemas.microsoft.com/office/drawing/2014/main" id="{B63891B9-BAC0-1F4A-05F5-17790EBE04E4}"/>
              </a:ext>
            </a:extLst>
          </p:cNvPr>
          <p:cNvSpPr>
            <a:spLocks noGrp="1"/>
          </p:cNvSpPr>
          <p:nvPr>
            <p:ph type="sldNum" sz="quarter" idx="12"/>
          </p:nvPr>
        </p:nvSpPr>
        <p:spPr/>
        <p:txBody>
          <a:bodyPr/>
          <a:lstStyle/>
          <a:p>
            <a:fld id="{687643BB-03DC-1E4C-B41C-8DC286ADACEE}" type="slidenum">
              <a:rPr lang="en-GB" smtClean="0"/>
              <a:t>‹N›</a:t>
            </a:fld>
            <a:endParaRPr lang="en-GB"/>
          </a:p>
        </p:txBody>
      </p:sp>
    </p:spTree>
    <p:extLst>
      <p:ext uri="{BB962C8B-B14F-4D97-AF65-F5344CB8AC3E}">
        <p14:creationId xmlns:p14="http://schemas.microsoft.com/office/powerpoint/2010/main" val="17431131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35000"/>
            <a:lum/>
          </a:blip>
          <a:srcRect/>
          <a:stretch>
            <a:fillRect t="-9000" b="-9000"/>
          </a:stretch>
        </a:blipFill>
        <a:effectLst/>
      </p:bgPr>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D6207454-330C-378B-1582-2B0E953E833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endParaRPr lang="en-GB"/>
          </a:p>
        </p:txBody>
      </p:sp>
      <p:sp>
        <p:nvSpPr>
          <p:cNvPr id="3" name="Segnaposto testo 2">
            <a:extLst>
              <a:ext uri="{FF2B5EF4-FFF2-40B4-BE49-F238E27FC236}">
                <a16:creationId xmlns:a16="http://schemas.microsoft.com/office/drawing/2014/main" id="{073D0109-B936-16D0-143A-212C322BFD4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4" name="Segnaposto data 3">
            <a:extLst>
              <a:ext uri="{FF2B5EF4-FFF2-40B4-BE49-F238E27FC236}">
                <a16:creationId xmlns:a16="http://schemas.microsoft.com/office/drawing/2014/main" id="{C5854F7B-E073-026C-9B4D-CD9F323BCC7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AE7B139-E22B-3446-BEA0-2A2E82249DAF}" type="datetime1">
              <a:rPr lang="it-IT" smtClean="0"/>
              <a:t>09/12/23</a:t>
            </a:fld>
            <a:endParaRPr lang="en-GB"/>
          </a:p>
        </p:txBody>
      </p:sp>
      <p:sp>
        <p:nvSpPr>
          <p:cNvPr id="5" name="Segnaposto piè di pagina 4">
            <a:extLst>
              <a:ext uri="{FF2B5EF4-FFF2-40B4-BE49-F238E27FC236}">
                <a16:creationId xmlns:a16="http://schemas.microsoft.com/office/drawing/2014/main" id="{132F80F9-1BDA-08E3-CE27-2DE9B8801C2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egnaposto numero diapositiva 5">
            <a:extLst>
              <a:ext uri="{FF2B5EF4-FFF2-40B4-BE49-F238E27FC236}">
                <a16:creationId xmlns:a16="http://schemas.microsoft.com/office/drawing/2014/main" id="{ABF1E060-0A93-092E-F171-B00E6F75D4C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87643BB-03DC-1E4C-B41C-8DC286ADACEE}" type="slidenum">
              <a:rPr lang="en-GB" smtClean="0"/>
              <a:t>‹N›</a:t>
            </a:fld>
            <a:endParaRPr lang="en-GB"/>
          </a:p>
        </p:txBody>
      </p:sp>
    </p:spTree>
    <p:extLst>
      <p:ext uri="{BB962C8B-B14F-4D97-AF65-F5344CB8AC3E}">
        <p14:creationId xmlns:p14="http://schemas.microsoft.com/office/powerpoint/2010/main" val="5019758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3000"/>
            <a:lum/>
          </a:blip>
          <a:srcRect/>
          <a:stretch>
            <a:fillRect t="-9000" b="-9000"/>
          </a:stretch>
        </a:blip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21F6784-8012-7DF0-F43C-488451F3E250}"/>
              </a:ext>
            </a:extLst>
          </p:cNvPr>
          <p:cNvSpPr>
            <a:spLocks noGrp="1"/>
          </p:cNvSpPr>
          <p:nvPr>
            <p:ph type="title"/>
          </p:nvPr>
        </p:nvSpPr>
        <p:spPr>
          <a:xfrm>
            <a:off x="981635" y="3576918"/>
            <a:ext cx="10515600" cy="2120993"/>
          </a:xfrm>
        </p:spPr>
        <p:txBody>
          <a:bodyPr>
            <a:normAutofit fontScale="90000"/>
          </a:bodyPr>
          <a:lstStyle/>
          <a:p>
            <a:pPr algn="ctr"/>
            <a:r>
              <a:rPr lang="en-GB" dirty="0">
                <a:latin typeface="Verdana" panose="020B0604030504040204" pitchFamily="34" charset="0"/>
                <a:ea typeface="Verdana" panose="020B0604030504040204" pitchFamily="34" charset="0"/>
                <a:cs typeface="Verdana" panose="020B0604030504040204" pitchFamily="34" charset="0"/>
              </a:rPr>
              <a:t>Filippo Annunziata</a:t>
            </a:r>
            <a:br>
              <a:rPr lang="en-GB" dirty="0">
                <a:latin typeface="Verdana" panose="020B0604030504040204" pitchFamily="34" charset="0"/>
                <a:ea typeface="Verdana" panose="020B0604030504040204" pitchFamily="34" charset="0"/>
                <a:cs typeface="Verdana" panose="020B0604030504040204" pitchFamily="34" charset="0"/>
              </a:rPr>
            </a:br>
            <a:r>
              <a:rPr lang="en-GB" sz="1800" dirty="0" err="1">
                <a:latin typeface="Verdana" panose="020B0604030504040204" pitchFamily="34" charset="0"/>
                <a:ea typeface="Verdana" panose="020B0604030504040204" pitchFamily="34" charset="0"/>
                <a:cs typeface="Verdana" panose="020B0604030504040204" pitchFamily="34" charset="0"/>
              </a:rPr>
              <a:t>Università</a:t>
            </a:r>
            <a:r>
              <a:rPr lang="en-GB" sz="1800" dirty="0">
                <a:latin typeface="Verdana" panose="020B0604030504040204" pitchFamily="34" charset="0"/>
                <a:ea typeface="Verdana" panose="020B0604030504040204" pitchFamily="34" charset="0"/>
                <a:cs typeface="Verdana" panose="020B0604030504040204" pitchFamily="34" charset="0"/>
              </a:rPr>
              <a:t> Luigi Bocconi Milano</a:t>
            </a:r>
            <a:br>
              <a:rPr lang="en-GB" sz="1800" dirty="0">
                <a:latin typeface="Verdana" panose="020B0604030504040204" pitchFamily="34" charset="0"/>
                <a:ea typeface="Verdana" panose="020B0604030504040204" pitchFamily="34" charset="0"/>
                <a:cs typeface="Verdana" panose="020B0604030504040204" pitchFamily="34" charset="0"/>
              </a:rPr>
            </a:br>
            <a:r>
              <a:rPr lang="en-GB" sz="1800" dirty="0" err="1">
                <a:latin typeface="Verdana" panose="020B0604030504040204" pitchFamily="34" charset="0"/>
                <a:ea typeface="Verdana" panose="020B0604030504040204" pitchFamily="34" charset="0"/>
                <a:cs typeface="Verdana" panose="020B0604030504040204" pitchFamily="34" charset="0"/>
              </a:rPr>
              <a:t>Università</a:t>
            </a:r>
            <a:r>
              <a:rPr lang="en-GB" sz="1800" dirty="0">
                <a:latin typeface="Verdana" panose="020B0604030504040204" pitchFamily="34" charset="0"/>
                <a:ea typeface="Verdana" panose="020B0604030504040204" pitchFamily="34" charset="0"/>
                <a:cs typeface="Verdana" panose="020B0604030504040204" pitchFamily="34" charset="0"/>
              </a:rPr>
              <a:t> Ca’ Foscari Venezia</a:t>
            </a:r>
            <a:br>
              <a:rPr lang="en-GB" sz="1800" dirty="0">
                <a:latin typeface="Verdana" panose="020B0604030504040204" pitchFamily="34" charset="0"/>
                <a:ea typeface="Verdana" panose="020B0604030504040204" pitchFamily="34" charset="0"/>
                <a:cs typeface="Verdana" panose="020B0604030504040204" pitchFamily="34" charset="0"/>
              </a:rPr>
            </a:br>
            <a:r>
              <a:rPr lang="en-GB" sz="1800" dirty="0">
                <a:latin typeface="Verdana" panose="020B0604030504040204" pitchFamily="34" charset="0"/>
                <a:ea typeface="Verdana" panose="020B0604030504040204" pitchFamily="34" charset="0"/>
                <a:cs typeface="Verdana" panose="020B0604030504040204" pitchFamily="34" charset="0"/>
              </a:rPr>
              <a:t>European Banking Institute Frankfurt</a:t>
            </a:r>
            <a:br>
              <a:rPr lang="en-GB" sz="1800" dirty="0">
                <a:latin typeface="Verdana" panose="020B0604030504040204" pitchFamily="34" charset="0"/>
                <a:ea typeface="Verdana" panose="020B0604030504040204" pitchFamily="34" charset="0"/>
                <a:cs typeface="Verdana" panose="020B0604030504040204" pitchFamily="34" charset="0"/>
              </a:rPr>
            </a:br>
            <a:br>
              <a:rPr lang="en-GB" sz="1800" dirty="0">
                <a:latin typeface="Verdana" panose="020B0604030504040204" pitchFamily="34" charset="0"/>
                <a:ea typeface="Verdana" panose="020B0604030504040204" pitchFamily="34" charset="0"/>
                <a:cs typeface="Verdana" panose="020B0604030504040204" pitchFamily="34" charset="0"/>
              </a:rPr>
            </a:br>
            <a:br>
              <a:rPr lang="en-GB" dirty="0">
                <a:latin typeface="Verdana" panose="020B0604030504040204" pitchFamily="34" charset="0"/>
                <a:ea typeface="Verdana" panose="020B0604030504040204" pitchFamily="34" charset="0"/>
                <a:cs typeface="Verdana" panose="020B0604030504040204" pitchFamily="34" charset="0"/>
              </a:rPr>
            </a:br>
            <a:r>
              <a:rPr lang="en-GB" dirty="0">
                <a:solidFill>
                  <a:srgbClr val="FF0000"/>
                </a:solidFill>
                <a:latin typeface="Verdana" panose="020B0604030504040204" pitchFamily="34" charset="0"/>
                <a:ea typeface="Verdana" panose="020B0604030504040204" pitchFamily="34" charset="0"/>
                <a:cs typeface="Verdana" panose="020B0604030504040204" pitchFamily="34" charset="0"/>
              </a:rPr>
              <a:t>GESTIONE COLLETTIVA DEL RISPARMIO E BENCHMARK ESG</a:t>
            </a:r>
          </a:p>
        </p:txBody>
      </p:sp>
      <p:pic>
        <p:nvPicPr>
          <p:cNvPr id="5" name="Segnaposto contenuto 4" descr="Immagine che contiene testo, schermata, design&#10;&#10;Descrizione generata automaticamente">
            <a:extLst>
              <a:ext uri="{FF2B5EF4-FFF2-40B4-BE49-F238E27FC236}">
                <a16:creationId xmlns:a16="http://schemas.microsoft.com/office/drawing/2014/main" id="{8DA9A301-EE19-7576-7B8C-A635789270BA}"/>
              </a:ext>
            </a:extLst>
          </p:cNvPr>
          <p:cNvPicPr>
            <a:picLocks noGrp="1" noChangeAspect="1"/>
          </p:cNvPicPr>
          <p:nvPr>
            <p:ph idx="1"/>
          </p:nvPr>
        </p:nvPicPr>
        <p:blipFill>
          <a:blip r:embed="rId3"/>
          <a:stretch>
            <a:fillRect/>
          </a:stretch>
        </p:blipFill>
        <p:spPr>
          <a:xfrm>
            <a:off x="4419787" y="167518"/>
            <a:ext cx="3352426" cy="2339788"/>
          </a:xfrm>
        </p:spPr>
      </p:pic>
      <p:sp>
        <p:nvSpPr>
          <p:cNvPr id="6" name="Segnaposto numero diapositiva 5">
            <a:extLst>
              <a:ext uri="{FF2B5EF4-FFF2-40B4-BE49-F238E27FC236}">
                <a16:creationId xmlns:a16="http://schemas.microsoft.com/office/drawing/2014/main" id="{6EAFF162-6DF3-192F-4DEA-525D26AAA52F}"/>
              </a:ext>
            </a:extLst>
          </p:cNvPr>
          <p:cNvSpPr>
            <a:spLocks noGrp="1"/>
          </p:cNvSpPr>
          <p:nvPr>
            <p:ph type="sldNum" sz="quarter" idx="12"/>
          </p:nvPr>
        </p:nvSpPr>
        <p:spPr/>
        <p:txBody>
          <a:bodyPr/>
          <a:lstStyle/>
          <a:p>
            <a:fld id="{687643BB-03DC-1E4C-B41C-8DC286ADACEE}" type="slidenum">
              <a:rPr lang="en-GB" smtClean="0"/>
              <a:t>2</a:t>
            </a:fld>
            <a:endParaRPr lang="en-GB"/>
          </a:p>
        </p:txBody>
      </p:sp>
    </p:spTree>
    <p:extLst>
      <p:ext uri="{BB962C8B-B14F-4D97-AF65-F5344CB8AC3E}">
        <p14:creationId xmlns:p14="http://schemas.microsoft.com/office/powerpoint/2010/main" val="14085814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EE14613-D5E6-8E33-B148-4B21BEDF9191}"/>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16D8D8C0-3965-2271-78D6-271AD813C1C0}"/>
              </a:ext>
            </a:extLst>
          </p:cNvPr>
          <p:cNvSpPr>
            <a:spLocks noGrp="1"/>
          </p:cNvSpPr>
          <p:nvPr>
            <p:ph idx="1"/>
          </p:nvPr>
        </p:nvSpPr>
        <p:spPr/>
        <p:txBody>
          <a:bodyPr/>
          <a:lstStyle/>
          <a:p>
            <a:r>
              <a:rPr lang="it-IT" b="1" dirty="0">
                <a:latin typeface="Verdana" panose="020B0604030504040204" pitchFamily="34" charset="0"/>
                <a:ea typeface="Verdana" panose="020B0604030504040204" pitchFamily="34" charset="0"/>
                <a:cs typeface="Verdana" panose="020B0604030504040204" pitchFamily="34" charset="0"/>
              </a:rPr>
              <a:t>PARTE I – UN QUADRO GENERALE</a:t>
            </a:r>
          </a:p>
          <a:p>
            <a:r>
              <a:rPr lang="it-IT" b="1" dirty="0">
                <a:latin typeface="Verdana" panose="020B0604030504040204" pitchFamily="34" charset="0"/>
                <a:ea typeface="Verdana" panose="020B0604030504040204" pitchFamily="34" charset="0"/>
                <a:cs typeface="Verdana" panose="020B0604030504040204" pitchFamily="34" charset="0"/>
              </a:rPr>
              <a:t>PARTE II – BENCHMARK ESG E REGOLAMENTO UE SUI BENCHMARK</a:t>
            </a:r>
          </a:p>
          <a:p>
            <a:r>
              <a:rPr lang="it-IT" b="1" dirty="0">
                <a:latin typeface="Verdana" panose="020B0604030504040204" pitchFamily="34" charset="0"/>
                <a:ea typeface="Verdana" panose="020B0604030504040204" pitchFamily="34" charset="0"/>
                <a:cs typeface="Verdana" panose="020B0604030504040204" pitchFamily="34" charset="0"/>
              </a:rPr>
              <a:t>PARTE III – ESG BENCHMARK, GESTIONE COLLETTIVA E RESPONSABILITA’ (INCLUSO IL GREENWASHING)</a:t>
            </a:r>
          </a:p>
        </p:txBody>
      </p:sp>
      <p:sp>
        <p:nvSpPr>
          <p:cNvPr id="4" name="Segnaposto numero diapositiva 3">
            <a:extLst>
              <a:ext uri="{FF2B5EF4-FFF2-40B4-BE49-F238E27FC236}">
                <a16:creationId xmlns:a16="http://schemas.microsoft.com/office/drawing/2014/main" id="{63231A90-80B3-4AE7-5335-9E28606A1BD8}"/>
              </a:ext>
            </a:extLst>
          </p:cNvPr>
          <p:cNvSpPr>
            <a:spLocks noGrp="1"/>
          </p:cNvSpPr>
          <p:nvPr>
            <p:ph type="sldNum" sz="quarter" idx="12"/>
          </p:nvPr>
        </p:nvSpPr>
        <p:spPr/>
        <p:txBody>
          <a:bodyPr/>
          <a:lstStyle/>
          <a:p>
            <a:fld id="{687643BB-03DC-1E4C-B41C-8DC286ADACEE}" type="slidenum">
              <a:rPr lang="en-GB" smtClean="0"/>
              <a:t>3</a:t>
            </a:fld>
            <a:endParaRPr lang="en-GB"/>
          </a:p>
        </p:txBody>
      </p:sp>
    </p:spTree>
    <p:extLst>
      <p:ext uri="{BB962C8B-B14F-4D97-AF65-F5344CB8AC3E}">
        <p14:creationId xmlns:p14="http://schemas.microsoft.com/office/powerpoint/2010/main" val="31292741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AD4A744-797F-71CB-F2D3-748997AE9D2B}"/>
              </a:ext>
            </a:extLst>
          </p:cNvPr>
          <p:cNvSpPr>
            <a:spLocks noGrp="1"/>
          </p:cNvSpPr>
          <p:nvPr>
            <p:ph type="title"/>
          </p:nvPr>
        </p:nvSpPr>
        <p:spPr/>
        <p:txBody>
          <a:bodyPr/>
          <a:lstStyle/>
          <a:p>
            <a:pPr algn="ctr"/>
            <a:r>
              <a:rPr lang="it-IT" dirty="0"/>
              <a:t>PARTE I</a:t>
            </a:r>
          </a:p>
        </p:txBody>
      </p:sp>
      <p:sp>
        <p:nvSpPr>
          <p:cNvPr id="3" name="Segnaposto contenuto 2">
            <a:extLst>
              <a:ext uri="{FF2B5EF4-FFF2-40B4-BE49-F238E27FC236}">
                <a16:creationId xmlns:a16="http://schemas.microsoft.com/office/drawing/2014/main" id="{4276684E-051C-ADD7-0DC4-9933D2A4627F}"/>
              </a:ext>
            </a:extLst>
          </p:cNvPr>
          <p:cNvSpPr>
            <a:spLocks noGrp="1"/>
          </p:cNvSpPr>
          <p:nvPr>
            <p:ph idx="1"/>
          </p:nvPr>
        </p:nvSpPr>
        <p:spPr/>
        <p:txBody>
          <a:bodyPr/>
          <a:lstStyle/>
          <a:p>
            <a:endParaRPr lang="it-IT" dirty="0"/>
          </a:p>
          <a:p>
            <a:pPr marL="0" indent="0" algn="ctr">
              <a:buNone/>
            </a:pPr>
            <a:r>
              <a:rPr lang="it-IT" sz="4000" b="1" dirty="0">
                <a:solidFill>
                  <a:srgbClr val="FF0000"/>
                </a:solidFill>
              </a:rPr>
              <a:t>UN QUADRO GENERALE </a:t>
            </a:r>
          </a:p>
        </p:txBody>
      </p:sp>
      <p:sp>
        <p:nvSpPr>
          <p:cNvPr id="4" name="Segnaposto numero diapositiva 3">
            <a:extLst>
              <a:ext uri="{FF2B5EF4-FFF2-40B4-BE49-F238E27FC236}">
                <a16:creationId xmlns:a16="http://schemas.microsoft.com/office/drawing/2014/main" id="{5BED855E-BED8-B15B-E485-9B1BB5E3C6A3}"/>
              </a:ext>
            </a:extLst>
          </p:cNvPr>
          <p:cNvSpPr>
            <a:spLocks noGrp="1"/>
          </p:cNvSpPr>
          <p:nvPr>
            <p:ph type="sldNum" sz="quarter" idx="12"/>
          </p:nvPr>
        </p:nvSpPr>
        <p:spPr/>
        <p:txBody>
          <a:bodyPr/>
          <a:lstStyle/>
          <a:p>
            <a:fld id="{687643BB-03DC-1E4C-B41C-8DC286ADACEE}" type="slidenum">
              <a:rPr lang="en-GB" smtClean="0"/>
              <a:t>4</a:t>
            </a:fld>
            <a:endParaRPr lang="en-GB"/>
          </a:p>
        </p:txBody>
      </p:sp>
    </p:spTree>
    <p:extLst>
      <p:ext uri="{BB962C8B-B14F-4D97-AF65-F5344CB8AC3E}">
        <p14:creationId xmlns:p14="http://schemas.microsoft.com/office/powerpoint/2010/main" val="31859043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21F6784-8012-7DF0-F43C-488451F3E250}"/>
              </a:ext>
            </a:extLst>
          </p:cNvPr>
          <p:cNvSpPr>
            <a:spLocks noGrp="1"/>
          </p:cNvSpPr>
          <p:nvPr>
            <p:ph type="title"/>
          </p:nvPr>
        </p:nvSpPr>
        <p:spPr/>
        <p:txBody>
          <a:bodyPr/>
          <a:lstStyle/>
          <a:p>
            <a:endParaRPr lang="en-GB"/>
          </a:p>
        </p:txBody>
      </p:sp>
      <p:sp>
        <p:nvSpPr>
          <p:cNvPr id="3" name="Segnaposto contenuto 2">
            <a:extLst>
              <a:ext uri="{FF2B5EF4-FFF2-40B4-BE49-F238E27FC236}">
                <a16:creationId xmlns:a16="http://schemas.microsoft.com/office/drawing/2014/main" id="{E5F8ABC5-7CDF-A26A-B290-3576C7E74540}"/>
              </a:ext>
            </a:extLst>
          </p:cNvPr>
          <p:cNvSpPr>
            <a:spLocks noGrp="1"/>
          </p:cNvSpPr>
          <p:nvPr>
            <p:ph idx="1"/>
          </p:nvPr>
        </p:nvSpPr>
        <p:spPr/>
        <p:txBody>
          <a:bodyPr>
            <a:normAutofit/>
          </a:bodyPr>
          <a:lstStyle/>
          <a:p>
            <a:r>
              <a:rPr lang="en-GB" b="1" dirty="0"/>
              <a:t>La “ESG finance” e la </a:t>
            </a:r>
            <a:r>
              <a:rPr lang="en-GB" b="1" dirty="0" err="1"/>
              <a:t>ricerca</a:t>
            </a:r>
            <a:r>
              <a:rPr lang="en-GB" b="1" dirty="0"/>
              <a:t> di </a:t>
            </a:r>
            <a:r>
              <a:rPr lang="en-GB" b="1" dirty="0" err="1"/>
              <a:t>informazioni</a:t>
            </a:r>
            <a:r>
              <a:rPr lang="en-GB" b="1" dirty="0"/>
              <a:t> </a:t>
            </a:r>
            <a:r>
              <a:rPr lang="en-GB" b="1" dirty="0" err="1"/>
              <a:t>qualitativamente</a:t>
            </a:r>
            <a:r>
              <a:rPr lang="en-GB" b="1" dirty="0"/>
              <a:t> </a:t>
            </a:r>
            <a:r>
              <a:rPr lang="en-GB" b="1" dirty="0" err="1"/>
              <a:t>utili</a:t>
            </a:r>
            <a:r>
              <a:rPr lang="en-GB" b="1" dirty="0"/>
              <a:t>. </a:t>
            </a:r>
          </a:p>
          <a:p>
            <a:endParaRPr lang="en-GB" b="1" dirty="0"/>
          </a:p>
          <a:p>
            <a:r>
              <a:rPr lang="en-GB" b="1" dirty="0" err="1">
                <a:solidFill>
                  <a:srgbClr val="FF0000"/>
                </a:solidFill>
              </a:rPr>
              <a:t>Asimmetrie</a:t>
            </a:r>
            <a:r>
              <a:rPr lang="en-GB" b="1" dirty="0">
                <a:solidFill>
                  <a:srgbClr val="FF0000"/>
                </a:solidFill>
              </a:rPr>
              <a:t> informative accentuate </a:t>
            </a:r>
            <a:r>
              <a:rPr lang="en-GB" b="1" dirty="0" err="1"/>
              <a:t>nel</a:t>
            </a:r>
            <a:r>
              <a:rPr lang="en-GB" b="1" dirty="0"/>
              <a:t> contest ESG.</a:t>
            </a:r>
          </a:p>
          <a:p>
            <a:endParaRPr lang="en-GB" b="1" dirty="0"/>
          </a:p>
          <a:p>
            <a:r>
              <a:rPr lang="en-GB" b="1" dirty="0" err="1"/>
              <a:t>Ruolo</a:t>
            </a:r>
            <a:r>
              <a:rPr lang="en-GB" b="1" dirty="0"/>
              <a:t> </a:t>
            </a:r>
            <a:r>
              <a:rPr lang="en-GB" b="1" dirty="0" err="1"/>
              <a:t>degli</a:t>
            </a:r>
            <a:r>
              <a:rPr lang="en-GB" b="1" dirty="0"/>
              <a:t> </a:t>
            </a:r>
            <a:r>
              <a:rPr lang="en-GB" b="1" dirty="0" err="1"/>
              <a:t>intermediari</a:t>
            </a:r>
            <a:r>
              <a:rPr lang="en-GB" b="1" dirty="0"/>
              <a:t> </a:t>
            </a:r>
            <a:r>
              <a:rPr lang="en-GB" b="1" dirty="0" err="1"/>
              <a:t>delle</a:t>
            </a:r>
            <a:r>
              <a:rPr lang="en-GB" b="1" dirty="0"/>
              <a:t> </a:t>
            </a:r>
            <a:r>
              <a:rPr lang="en-GB" b="1" dirty="0" err="1"/>
              <a:t>informazioni</a:t>
            </a:r>
            <a:r>
              <a:rPr lang="en-GB" b="1" dirty="0"/>
              <a:t> ESG (</a:t>
            </a:r>
            <a:r>
              <a:rPr lang="en-GB" b="1" dirty="0">
                <a:solidFill>
                  <a:srgbClr val="FF0000"/>
                </a:solidFill>
              </a:rPr>
              <a:t>infomediary</a:t>
            </a:r>
            <a:r>
              <a:rPr lang="en-GB" b="1" dirty="0"/>
              <a:t>):</a:t>
            </a:r>
          </a:p>
          <a:p>
            <a:pPr marL="0" indent="0">
              <a:buNone/>
            </a:pPr>
            <a:endParaRPr lang="en-GB" b="1" dirty="0"/>
          </a:p>
          <a:p>
            <a:pPr>
              <a:buFont typeface="Wingdings" pitchFamily="2" charset="2"/>
              <a:buChar char="Ø"/>
            </a:pPr>
            <a:r>
              <a:rPr lang="en-GB" b="1" dirty="0"/>
              <a:t>Rating e benchmark (</a:t>
            </a:r>
            <a:r>
              <a:rPr lang="en-GB" b="1" dirty="0" err="1"/>
              <a:t>indici</a:t>
            </a:r>
            <a:r>
              <a:rPr lang="en-GB" b="1" dirty="0"/>
              <a:t>) ESG.</a:t>
            </a:r>
          </a:p>
        </p:txBody>
      </p:sp>
      <p:sp>
        <p:nvSpPr>
          <p:cNvPr id="4" name="Segnaposto numero diapositiva 3">
            <a:extLst>
              <a:ext uri="{FF2B5EF4-FFF2-40B4-BE49-F238E27FC236}">
                <a16:creationId xmlns:a16="http://schemas.microsoft.com/office/drawing/2014/main" id="{0CCBFE1C-11BF-4048-6756-662143DD8A87}"/>
              </a:ext>
            </a:extLst>
          </p:cNvPr>
          <p:cNvSpPr>
            <a:spLocks noGrp="1"/>
          </p:cNvSpPr>
          <p:nvPr>
            <p:ph type="sldNum" sz="quarter" idx="12"/>
          </p:nvPr>
        </p:nvSpPr>
        <p:spPr/>
        <p:txBody>
          <a:bodyPr/>
          <a:lstStyle/>
          <a:p>
            <a:fld id="{687643BB-03DC-1E4C-B41C-8DC286ADACEE}" type="slidenum">
              <a:rPr lang="en-GB" smtClean="0"/>
              <a:t>5</a:t>
            </a:fld>
            <a:endParaRPr lang="en-GB"/>
          </a:p>
        </p:txBody>
      </p:sp>
      <p:pic>
        <p:nvPicPr>
          <p:cNvPr id="5" name="Immagine 4" descr="Immagine che contiene testo&#10;&#10;Descrizione generata automaticamente">
            <a:extLst>
              <a:ext uri="{FF2B5EF4-FFF2-40B4-BE49-F238E27FC236}">
                <a16:creationId xmlns:a16="http://schemas.microsoft.com/office/drawing/2014/main" id="{D018227E-092D-D55A-FA3E-B8CC19FB7C13}"/>
              </a:ext>
            </a:extLst>
          </p:cNvPr>
          <p:cNvPicPr>
            <a:picLocks noChangeAspect="1"/>
          </p:cNvPicPr>
          <p:nvPr/>
        </p:nvPicPr>
        <p:blipFill>
          <a:blip r:embed="rId2"/>
          <a:stretch>
            <a:fillRect/>
          </a:stretch>
        </p:blipFill>
        <p:spPr>
          <a:xfrm rot="709231">
            <a:off x="8870842" y="4559080"/>
            <a:ext cx="1648723" cy="1645854"/>
          </a:xfrm>
          <a:prstGeom prst="rect">
            <a:avLst/>
          </a:prstGeom>
        </p:spPr>
      </p:pic>
    </p:spTree>
    <p:extLst>
      <p:ext uri="{BB962C8B-B14F-4D97-AF65-F5344CB8AC3E}">
        <p14:creationId xmlns:p14="http://schemas.microsoft.com/office/powerpoint/2010/main" val="6847414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E992937-0FAC-9711-75EE-3D58E681C4C8}"/>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8B5DD0EC-B4D2-D9D1-9B42-73D03AE3E5AD}"/>
              </a:ext>
            </a:extLst>
          </p:cNvPr>
          <p:cNvSpPr>
            <a:spLocks noGrp="1"/>
          </p:cNvSpPr>
          <p:nvPr>
            <p:ph idx="1"/>
          </p:nvPr>
        </p:nvSpPr>
        <p:spPr/>
        <p:txBody>
          <a:bodyPr/>
          <a:lstStyle/>
          <a:p>
            <a:r>
              <a:rPr lang="en-GB" b="1" dirty="0"/>
              <a:t>I </a:t>
            </a:r>
            <a:r>
              <a:rPr lang="en-GB" b="1" dirty="0">
                <a:solidFill>
                  <a:srgbClr val="FF0000"/>
                </a:solidFill>
              </a:rPr>
              <a:t>rating ESG</a:t>
            </a:r>
            <a:r>
              <a:rPr lang="en-GB" b="1" dirty="0"/>
              <a:t> </a:t>
            </a:r>
            <a:r>
              <a:rPr lang="en-GB" b="1" dirty="0" err="1"/>
              <a:t>misurano</a:t>
            </a:r>
            <a:r>
              <a:rPr lang="en-GB" b="1" dirty="0"/>
              <a:t> la performance ESG di </a:t>
            </a:r>
            <a:r>
              <a:rPr lang="en-GB" b="1" dirty="0" err="1"/>
              <a:t>un’impresa</a:t>
            </a:r>
            <a:r>
              <a:rPr lang="en-GB" b="1" dirty="0"/>
              <a:t> (come </a:t>
            </a:r>
            <a:r>
              <a:rPr lang="en-GB" b="1" dirty="0" err="1"/>
              <a:t>esposizione</a:t>
            </a:r>
            <a:r>
              <a:rPr lang="en-GB" b="1" dirty="0"/>
              <a:t> ai </a:t>
            </a:r>
            <a:r>
              <a:rPr lang="en-GB" b="1" dirty="0" err="1"/>
              <a:t>rischi</a:t>
            </a:r>
            <a:r>
              <a:rPr lang="en-GB" b="1" dirty="0"/>
              <a:t> o </a:t>
            </a:r>
            <a:r>
              <a:rPr lang="en-GB" b="1" dirty="0" err="1"/>
              <a:t>all'impatto</a:t>
            </a:r>
            <a:r>
              <a:rPr lang="en-GB" b="1" dirty="0"/>
              <a:t> ESG) </a:t>
            </a:r>
            <a:r>
              <a:rPr lang="en-GB" b="1" dirty="0" err="1"/>
              <a:t>su</a:t>
            </a:r>
            <a:r>
              <a:rPr lang="en-GB" b="1" dirty="0"/>
              <a:t> scale da 1 a 100 o </a:t>
            </a:r>
            <a:r>
              <a:rPr lang="en-GB" b="1" dirty="0" err="1"/>
              <a:t>espresse</a:t>
            </a:r>
            <a:r>
              <a:rPr lang="en-GB" b="1" dirty="0"/>
              <a:t> in termini relative </a:t>
            </a:r>
            <a:r>
              <a:rPr lang="en-GB" b="1" dirty="0" err="1"/>
              <a:t>sullo</a:t>
            </a:r>
            <a:r>
              <a:rPr lang="en-GB" b="1" dirty="0"/>
              <a:t> </a:t>
            </a:r>
            <a:r>
              <a:rPr lang="en-GB" b="1" dirty="0" err="1"/>
              <a:t>spettro</a:t>
            </a:r>
            <a:r>
              <a:rPr lang="en-GB" b="1" dirty="0"/>
              <a:t> </a:t>
            </a:r>
            <a:r>
              <a:rPr lang="en-GB" b="1" dirty="0" err="1"/>
              <a:t>noto</a:t>
            </a:r>
            <a:r>
              <a:rPr lang="en-GB" b="1" dirty="0"/>
              <a:t> AAA (leader) - CCC (</a:t>
            </a:r>
            <a:r>
              <a:rPr lang="en-GB" b="1" dirty="0" err="1"/>
              <a:t>ritardatario</a:t>
            </a:r>
            <a:r>
              <a:rPr lang="en-GB" b="1" dirty="0"/>
              <a:t>). </a:t>
            </a:r>
          </a:p>
          <a:p>
            <a:pPr marL="0" indent="0">
              <a:buNone/>
            </a:pPr>
            <a:endParaRPr lang="en-GB" b="1" dirty="0"/>
          </a:p>
          <a:p>
            <a:r>
              <a:rPr lang="en-GB" b="1" dirty="0"/>
              <a:t>I </a:t>
            </a:r>
            <a:r>
              <a:rPr lang="en-GB" b="1" dirty="0">
                <a:solidFill>
                  <a:srgbClr val="FF0000"/>
                </a:solidFill>
              </a:rPr>
              <a:t>benchmark ESG </a:t>
            </a:r>
            <a:r>
              <a:rPr lang="en-GB" b="1" dirty="0" err="1"/>
              <a:t>che</a:t>
            </a:r>
            <a:r>
              <a:rPr lang="en-GB" b="1" dirty="0"/>
              <a:t> </a:t>
            </a:r>
            <a:r>
              <a:rPr lang="en-GB" b="1" dirty="0" err="1"/>
              <a:t>spesso</a:t>
            </a:r>
            <a:r>
              <a:rPr lang="en-GB" b="1" dirty="0"/>
              <a:t> </a:t>
            </a:r>
            <a:r>
              <a:rPr lang="en-GB" b="1" dirty="0" err="1"/>
              <a:t>si</a:t>
            </a:r>
            <a:r>
              <a:rPr lang="en-GB" b="1" dirty="0"/>
              <a:t> </a:t>
            </a:r>
            <a:r>
              <a:rPr lang="en-GB" b="1" dirty="0" err="1"/>
              <a:t>basano</a:t>
            </a:r>
            <a:r>
              <a:rPr lang="en-GB" b="1" dirty="0"/>
              <a:t> </a:t>
            </a:r>
            <a:r>
              <a:rPr lang="en-GB" b="1" dirty="0" err="1"/>
              <a:t>su</a:t>
            </a:r>
            <a:r>
              <a:rPr lang="en-GB" b="1" dirty="0"/>
              <a:t> </a:t>
            </a:r>
            <a:r>
              <a:rPr lang="en-GB" b="1" dirty="0" err="1"/>
              <a:t>dati</a:t>
            </a:r>
            <a:r>
              <a:rPr lang="en-GB" b="1" dirty="0"/>
              <a:t> </a:t>
            </a:r>
            <a:r>
              <a:rPr lang="en-GB" b="1" dirty="0" err="1"/>
              <a:t>simili</a:t>
            </a:r>
            <a:r>
              <a:rPr lang="en-GB" b="1" dirty="0"/>
              <a:t>, </a:t>
            </a:r>
            <a:r>
              <a:rPr lang="en-GB" b="1" dirty="0" err="1"/>
              <a:t>sono</a:t>
            </a:r>
            <a:r>
              <a:rPr lang="en-GB" b="1" dirty="0"/>
              <a:t> </a:t>
            </a:r>
            <a:r>
              <a:rPr lang="en-GB" b="1" dirty="0" err="1"/>
              <a:t>indici</a:t>
            </a:r>
            <a:r>
              <a:rPr lang="en-GB" b="1" dirty="0"/>
              <a:t> </a:t>
            </a:r>
            <a:r>
              <a:rPr lang="en-GB" b="1" dirty="0" err="1"/>
              <a:t>che</a:t>
            </a:r>
            <a:r>
              <a:rPr lang="en-GB" b="1" dirty="0"/>
              <a:t> </a:t>
            </a:r>
            <a:r>
              <a:rPr lang="en-GB" b="1" dirty="0" err="1"/>
              <a:t>includono</a:t>
            </a:r>
            <a:r>
              <a:rPr lang="en-GB" b="1" dirty="0"/>
              <a:t> </a:t>
            </a:r>
            <a:r>
              <a:rPr lang="en-GB" b="1" dirty="0" err="1"/>
              <a:t>società</a:t>
            </a:r>
            <a:r>
              <a:rPr lang="en-GB" b="1" dirty="0"/>
              <a:t> </a:t>
            </a:r>
            <a:r>
              <a:rPr lang="en-GB" b="1" dirty="0" err="1"/>
              <a:t>che</a:t>
            </a:r>
            <a:r>
              <a:rPr lang="en-GB" b="1" dirty="0"/>
              <a:t> </a:t>
            </a:r>
            <a:r>
              <a:rPr lang="en-GB" b="1" dirty="0" err="1"/>
              <a:t>soddisfano</a:t>
            </a:r>
            <a:r>
              <a:rPr lang="en-GB" b="1" dirty="0"/>
              <a:t> </a:t>
            </a:r>
            <a:r>
              <a:rPr lang="en-GB" b="1" dirty="0" err="1"/>
              <a:t>specifici</a:t>
            </a:r>
            <a:r>
              <a:rPr lang="en-GB" b="1" dirty="0"/>
              <a:t> </a:t>
            </a:r>
            <a:r>
              <a:rPr lang="en-GB" b="1" dirty="0" err="1"/>
              <a:t>criteri</a:t>
            </a:r>
            <a:r>
              <a:rPr lang="en-GB" b="1" dirty="0"/>
              <a:t> ESG.</a:t>
            </a:r>
          </a:p>
          <a:p>
            <a:endParaRPr lang="it-IT" dirty="0"/>
          </a:p>
        </p:txBody>
      </p:sp>
      <p:sp>
        <p:nvSpPr>
          <p:cNvPr id="4" name="Segnaposto numero diapositiva 3">
            <a:extLst>
              <a:ext uri="{FF2B5EF4-FFF2-40B4-BE49-F238E27FC236}">
                <a16:creationId xmlns:a16="http://schemas.microsoft.com/office/drawing/2014/main" id="{FECB8F53-B726-6959-5BFF-22B29C3720ED}"/>
              </a:ext>
            </a:extLst>
          </p:cNvPr>
          <p:cNvSpPr>
            <a:spLocks noGrp="1"/>
          </p:cNvSpPr>
          <p:nvPr>
            <p:ph type="sldNum" sz="quarter" idx="12"/>
          </p:nvPr>
        </p:nvSpPr>
        <p:spPr/>
        <p:txBody>
          <a:bodyPr/>
          <a:lstStyle/>
          <a:p>
            <a:fld id="{687643BB-03DC-1E4C-B41C-8DC286ADACEE}" type="slidenum">
              <a:rPr lang="en-GB" smtClean="0"/>
              <a:t>6</a:t>
            </a:fld>
            <a:endParaRPr lang="en-GB"/>
          </a:p>
        </p:txBody>
      </p:sp>
    </p:spTree>
    <p:extLst>
      <p:ext uri="{BB962C8B-B14F-4D97-AF65-F5344CB8AC3E}">
        <p14:creationId xmlns:p14="http://schemas.microsoft.com/office/powerpoint/2010/main" val="22747687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21F6784-8012-7DF0-F43C-488451F3E250}"/>
              </a:ext>
            </a:extLst>
          </p:cNvPr>
          <p:cNvSpPr>
            <a:spLocks noGrp="1"/>
          </p:cNvSpPr>
          <p:nvPr>
            <p:ph type="title"/>
          </p:nvPr>
        </p:nvSpPr>
        <p:spPr/>
        <p:txBody>
          <a:bodyPr/>
          <a:lstStyle/>
          <a:p>
            <a:endParaRPr lang="en-GB"/>
          </a:p>
        </p:txBody>
      </p:sp>
      <p:sp>
        <p:nvSpPr>
          <p:cNvPr id="3" name="Segnaposto contenuto 2">
            <a:extLst>
              <a:ext uri="{FF2B5EF4-FFF2-40B4-BE49-F238E27FC236}">
                <a16:creationId xmlns:a16="http://schemas.microsoft.com/office/drawing/2014/main" id="{E5F8ABC5-7CDF-A26A-B290-3576C7E74540}"/>
              </a:ext>
            </a:extLst>
          </p:cNvPr>
          <p:cNvSpPr>
            <a:spLocks noGrp="1"/>
          </p:cNvSpPr>
          <p:nvPr>
            <p:ph idx="1"/>
          </p:nvPr>
        </p:nvSpPr>
        <p:spPr/>
        <p:txBody>
          <a:bodyPr>
            <a:normAutofit/>
          </a:bodyPr>
          <a:lstStyle/>
          <a:p>
            <a:r>
              <a:rPr lang="it-IT" sz="2400" b="1" dirty="0">
                <a:effectLst/>
                <a:latin typeface="Verdana" panose="020B0604030504040204" pitchFamily="34" charset="0"/>
              </a:rPr>
              <a:t>I benchmark ESG possono essere classificati in due categorie principali. </a:t>
            </a:r>
          </a:p>
          <a:p>
            <a:endParaRPr lang="it-IT" sz="2400" b="1" dirty="0">
              <a:effectLst/>
              <a:latin typeface="Verdana" panose="020B0604030504040204" pitchFamily="34" charset="0"/>
            </a:endParaRPr>
          </a:p>
          <a:p>
            <a:r>
              <a:rPr lang="it-IT" sz="2400" b="1" dirty="0">
                <a:effectLst/>
                <a:latin typeface="Verdana" panose="020B0604030504040204" pitchFamily="34" charset="0"/>
              </a:rPr>
              <a:t>● </a:t>
            </a:r>
            <a:r>
              <a:rPr lang="it-IT" sz="2400" b="1" dirty="0">
                <a:solidFill>
                  <a:srgbClr val="FF0000"/>
                </a:solidFill>
                <a:effectLst/>
                <a:latin typeface="Verdana" panose="020B0604030504040204" pitchFamily="34" charset="0"/>
              </a:rPr>
              <a:t>Benchmark che integrano </a:t>
            </a:r>
            <a:r>
              <a:rPr lang="it-IT" sz="2400" b="1" dirty="0">
                <a:effectLst/>
                <a:latin typeface="Verdana" panose="020B0604030504040204" pitchFamily="34" charset="0"/>
              </a:rPr>
              <a:t>i fattori ESG partendo da un universo «non ESG definito» (regionale, settoriale, ecc.). </a:t>
            </a:r>
          </a:p>
          <a:p>
            <a:r>
              <a:rPr lang="it-IT" sz="2400" b="1" dirty="0">
                <a:effectLst/>
                <a:latin typeface="Verdana" panose="020B0604030504040204" pitchFamily="34" charset="0"/>
              </a:rPr>
              <a:t>● </a:t>
            </a:r>
            <a:r>
              <a:rPr lang="it-IT" sz="2400" b="1" dirty="0">
                <a:solidFill>
                  <a:srgbClr val="FF0000"/>
                </a:solidFill>
                <a:effectLst/>
                <a:latin typeface="Verdana" panose="020B0604030504040204" pitchFamily="34" charset="0"/>
              </a:rPr>
              <a:t>Benchmark che perseguono  </a:t>
            </a:r>
            <a:r>
              <a:rPr lang="it-IT" sz="2400" b="1" dirty="0">
                <a:effectLst/>
                <a:latin typeface="Verdana" panose="020B0604030504040204" pitchFamily="34" charset="0"/>
              </a:rPr>
              <a:t>uno o più obiettivi ESG specifici, compresi quelli che mirano ad allinearsi agli standard ESG più esigenti (ESG «impact»)</a:t>
            </a:r>
            <a:endParaRPr lang="en-GB" sz="2400" b="1" dirty="0"/>
          </a:p>
        </p:txBody>
      </p:sp>
      <p:sp>
        <p:nvSpPr>
          <p:cNvPr id="4" name="Segnaposto numero diapositiva 3">
            <a:extLst>
              <a:ext uri="{FF2B5EF4-FFF2-40B4-BE49-F238E27FC236}">
                <a16:creationId xmlns:a16="http://schemas.microsoft.com/office/drawing/2014/main" id="{2CC0C7C5-4C0A-4527-00F0-C2BEF837ABDC}"/>
              </a:ext>
            </a:extLst>
          </p:cNvPr>
          <p:cNvSpPr>
            <a:spLocks noGrp="1"/>
          </p:cNvSpPr>
          <p:nvPr>
            <p:ph type="sldNum" sz="quarter" idx="12"/>
          </p:nvPr>
        </p:nvSpPr>
        <p:spPr/>
        <p:txBody>
          <a:bodyPr/>
          <a:lstStyle/>
          <a:p>
            <a:fld id="{687643BB-03DC-1E4C-B41C-8DC286ADACEE}" type="slidenum">
              <a:rPr lang="en-GB" smtClean="0"/>
              <a:t>7</a:t>
            </a:fld>
            <a:endParaRPr lang="en-GB"/>
          </a:p>
        </p:txBody>
      </p:sp>
    </p:spTree>
    <p:extLst>
      <p:ext uri="{BB962C8B-B14F-4D97-AF65-F5344CB8AC3E}">
        <p14:creationId xmlns:p14="http://schemas.microsoft.com/office/powerpoint/2010/main" val="4326106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CCB8FC1-A15A-2325-1DE8-B1D934D2C230}"/>
              </a:ext>
            </a:extLst>
          </p:cNvPr>
          <p:cNvSpPr>
            <a:spLocks noGrp="1"/>
          </p:cNvSpPr>
          <p:nvPr>
            <p:ph type="title"/>
          </p:nvPr>
        </p:nvSpPr>
        <p:spPr/>
        <p:txBody>
          <a:bodyPr/>
          <a:lstStyle/>
          <a:p>
            <a:endParaRPr lang="it-IT"/>
          </a:p>
        </p:txBody>
      </p:sp>
      <p:pic>
        <p:nvPicPr>
          <p:cNvPr id="5" name="Segnaposto contenuto 4" descr="Immagine che contiene testo, schermata, documento, numero&#10;&#10;Descrizione generata automaticamente">
            <a:extLst>
              <a:ext uri="{FF2B5EF4-FFF2-40B4-BE49-F238E27FC236}">
                <a16:creationId xmlns:a16="http://schemas.microsoft.com/office/drawing/2014/main" id="{1E143F07-5111-FE9B-14FD-63C145053D8D}"/>
              </a:ext>
            </a:extLst>
          </p:cNvPr>
          <p:cNvPicPr>
            <a:picLocks noGrp="1" noChangeAspect="1"/>
          </p:cNvPicPr>
          <p:nvPr>
            <p:ph idx="1"/>
          </p:nvPr>
        </p:nvPicPr>
        <p:blipFill>
          <a:blip r:embed="rId2"/>
          <a:stretch>
            <a:fillRect/>
          </a:stretch>
        </p:blipFill>
        <p:spPr>
          <a:xfrm>
            <a:off x="838199" y="365125"/>
            <a:ext cx="5642362" cy="6555926"/>
          </a:xfrm>
        </p:spPr>
      </p:pic>
      <p:pic>
        <p:nvPicPr>
          <p:cNvPr id="7" name="Immagine 6" descr="Immagine che contiene testo, schermata, numero, Carattere&#10;&#10;Descrizione generata automaticamente">
            <a:extLst>
              <a:ext uri="{FF2B5EF4-FFF2-40B4-BE49-F238E27FC236}">
                <a16:creationId xmlns:a16="http://schemas.microsoft.com/office/drawing/2014/main" id="{DA02B6E5-EB11-F036-B92F-24030AB6C1A0}"/>
              </a:ext>
            </a:extLst>
          </p:cNvPr>
          <p:cNvPicPr>
            <a:picLocks noChangeAspect="1"/>
          </p:cNvPicPr>
          <p:nvPr/>
        </p:nvPicPr>
        <p:blipFill>
          <a:blip r:embed="rId3"/>
          <a:stretch>
            <a:fillRect/>
          </a:stretch>
        </p:blipFill>
        <p:spPr>
          <a:xfrm>
            <a:off x="6096000" y="365124"/>
            <a:ext cx="5642362" cy="6555926"/>
          </a:xfrm>
          <a:prstGeom prst="rect">
            <a:avLst/>
          </a:prstGeom>
        </p:spPr>
      </p:pic>
      <p:sp>
        <p:nvSpPr>
          <p:cNvPr id="8" name="Segnaposto numero diapositiva 7">
            <a:extLst>
              <a:ext uri="{FF2B5EF4-FFF2-40B4-BE49-F238E27FC236}">
                <a16:creationId xmlns:a16="http://schemas.microsoft.com/office/drawing/2014/main" id="{C0130993-644C-6B6D-53DC-8E2B5A14E8B5}"/>
              </a:ext>
            </a:extLst>
          </p:cNvPr>
          <p:cNvSpPr>
            <a:spLocks noGrp="1"/>
          </p:cNvSpPr>
          <p:nvPr>
            <p:ph type="sldNum" sz="quarter" idx="12"/>
          </p:nvPr>
        </p:nvSpPr>
        <p:spPr/>
        <p:txBody>
          <a:bodyPr/>
          <a:lstStyle/>
          <a:p>
            <a:fld id="{687643BB-03DC-1E4C-B41C-8DC286ADACEE}" type="slidenum">
              <a:rPr lang="en-GB" smtClean="0"/>
              <a:t>8</a:t>
            </a:fld>
            <a:endParaRPr lang="en-GB"/>
          </a:p>
        </p:txBody>
      </p:sp>
    </p:spTree>
    <p:extLst>
      <p:ext uri="{BB962C8B-B14F-4D97-AF65-F5344CB8AC3E}">
        <p14:creationId xmlns:p14="http://schemas.microsoft.com/office/powerpoint/2010/main" val="9909341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21F6784-8012-7DF0-F43C-488451F3E250}"/>
              </a:ext>
            </a:extLst>
          </p:cNvPr>
          <p:cNvSpPr>
            <a:spLocks noGrp="1"/>
          </p:cNvSpPr>
          <p:nvPr>
            <p:ph type="title"/>
          </p:nvPr>
        </p:nvSpPr>
        <p:spPr/>
        <p:txBody>
          <a:bodyPr/>
          <a:lstStyle/>
          <a:p>
            <a:r>
              <a:rPr lang="en-GB" dirty="0">
                <a:solidFill>
                  <a:srgbClr val="FF0000"/>
                </a:solidFill>
                <a:latin typeface="Verdana" panose="020B0604030504040204" pitchFamily="34" charset="0"/>
                <a:ea typeface="Verdana" panose="020B0604030504040204" pitchFamily="34" charset="0"/>
                <a:cs typeface="Verdana" panose="020B0604030504040204" pitchFamily="34" charset="0"/>
              </a:rPr>
              <a:t>BENCHMARK ESG E SFDR</a:t>
            </a:r>
          </a:p>
        </p:txBody>
      </p:sp>
      <p:sp>
        <p:nvSpPr>
          <p:cNvPr id="3" name="Segnaposto contenuto 2">
            <a:extLst>
              <a:ext uri="{FF2B5EF4-FFF2-40B4-BE49-F238E27FC236}">
                <a16:creationId xmlns:a16="http://schemas.microsoft.com/office/drawing/2014/main" id="{E5F8ABC5-7CDF-A26A-B290-3576C7E74540}"/>
              </a:ext>
            </a:extLst>
          </p:cNvPr>
          <p:cNvSpPr>
            <a:spLocks noGrp="1"/>
          </p:cNvSpPr>
          <p:nvPr>
            <p:ph idx="1"/>
          </p:nvPr>
        </p:nvSpPr>
        <p:spPr/>
        <p:txBody>
          <a:bodyPr>
            <a:normAutofit/>
          </a:bodyPr>
          <a:lstStyle/>
          <a:p>
            <a:r>
              <a:rPr lang="en-GB" b="1" dirty="0" err="1"/>
              <a:t>Nell'UE</a:t>
            </a:r>
            <a:r>
              <a:rPr lang="en-GB" b="1" dirty="0"/>
              <a:t>, il </a:t>
            </a:r>
            <a:r>
              <a:rPr lang="en-GB" b="1" dirty="0" err="1"/>
              <a:t>Regolamento</a:t>
            </a:r>
            <a:r>
              <a:rPr lang="en-GB" b="1" dirty="0"/>
              <a:t> </a:t>
            </a:r>
            <a:r>
              <a:rPr lang="en-GB" b="1" dirty="0" err="1"/>
              <a:t>sulla</a:t>
            </a:r>
            <a:r>
              <a:rPr lang="en-GB" b="1" dirty="0"/>
              <a:t> </a:t>
            </a:r>
            <a:r>
              <a:rPr lang="en-GB" b="1" dirty="0" err="1"/>
              <a:t>Finanza</a:t>
            </a:r>
            <a:r>
              <a:rPr lang="en-GB" b="1" dirty="0"/>
              <a:t> </a:t>
            </a:r>
            <a:r>
              <a:rPr lang="en-GB" b="1" dirty="0" err="1"/>
              <a:t>Sostenibile</a:t>
            </a:r>
            <a:r>
              <a:rPr lang="en-GB" b="1" dirty="0"/>
              <a:t> (</a:t>
            </a:r>
            <a:r>
              <a:rPr lang="en-GB" b="1" dirty="0">
                <a:solidFill>
                  <a:srgbClr val="FF0000"/>
                </a:solidFill>
              </a:rPr>
              <a:t>SFDR</a:t>
            </a:r>
            <a:r>
              <a:rPr lang="en-GB" b="1" dirty="0"/>
              <a:t>) </a:t>
            </a:r>
            <a:r>
              <a:rPr lang="en-GB" b="1" dirty="0" err="1"/>
              <a:t>è</a:t>
            </a:r>
            <a:r>
              <a:rPr lang="en-GB" b="1" dirty="0"/>
              <a:t> uno </a:t>
            </a:r>
            <a:r>
              <a:rPr lang="en-GB" b="1" dirty="0" err="1"/>
              <a:t>dei</a:t>
            </a:r>
            <a:r>
              <a:rPr lang="en-GB" b="1" dirty="0"/>
              <a:t>   </a:t>
            </a:r>
            <a:r>
              <a:rPr lang="en-GB" b="1" dirty="0" err="1"/>
              <a:t>più</a:t>
            </a:r>
            <a:r>
              <a:rPr lang="en-GB" b="1" dirty="0"/>
              <a:t> </a:t>
            </a:r>
            <a:r>
              <a:rPr lang="en-GB" b="1" dirty="0" err="1"/>
              <a:t>importanti</a:t>
            </a:r>
            <a:r>
              <a:rPr lang="en-GB" b="1" dirty="0"/>
              <a:t> </a:t>
            </a:r>
            <a:r>
              <a:rPr lang="en-GB" b="1" dirty="0" err="1"/>
              <a:t>testi</a:t>
            </a:r>
            <a:r>
              <a:rPr lang="en-GB" b="1" dirty="0"/>
              <a:t> normative </a:t>
            </a:r>
            <a:r>
              <a:rPr lang="en-GB" b="1" dirty="0" err="1"/>
              <a:t>che</a:t>
            </a:r>
            <a:r>
              <a:rPr lang="en-GB" b="1" dirty="0"/>
              <a:t> </a:t>
            </a:r>
            <a:r>
              <a:rPr lang="en-GB" b="1" dirty="0" err="1"/>
              <a:t>compongono</a:t>
            </a:r>
            <a:r>
              <a:rPr lang="en-GB" b="1" dirty="0"/>
              <a:t> il Piano </a:t>
            </a:r>
            <a:r>
              <a:rPr lang="en-GB" b="1" dirty="0" err="1"/>
              <a:t>d'Azione</a:t>
            </a:r>
            <a:r>
              <a:rPr lang="en-GB" b="1" dirty="0"/>
              <a:t> per la </a:t>
            </a:r>
            <a:r>
              <a:rPr lang="en-GB" b="1" dirty="0" err="1"/>
              <a:t>Finanza</a:t>
            </a:r>
            <a:r>
              <a:rPr lang="en-GB" b="1" dirty="0"/>
              <a:t> </a:t>
            </a:r>
            <a:r>
              <a:rPr lang="en-GB" b="1" dirty="0" err="1"/>
              <a:t>Sostenibile</a:t>
            </a:r>
            <a:r>
              <a:rPr lang="en-GB" b="1" dirty="0"/>
              <a:t>.</a:t>
            </a:r>
          </a:p>
          <a:p>
            <a:r>
              <a:rPr lang="en-GB" b="1" dirty="0"/>
              <a:t>Si </a:t>
            </a:r>
            <a:r>
              <a:rPr lang="en-GB" b="1" dirty="0" err="1"/>
              <a:t>applica</a:t>
            </a:r>
            <a:r>
              <a:rPr lang="en-GB" b="1" dirty="0"/>
              <a:t> </a:t>
            </a:r>
            <a:r>
              <a:rPr lang="en-GB" b="1" dirty="0" err="1"/>
              <a:t>agli</a:t>
            </a:r>
            <a:r>
              <a:rPr lang="en-GB" b="1" dirty="0"/>
              <a:t> "</a:t>
            </a:r>
            <a:r>
              <a:rPr lang="en-GB" b="1" dirty="0" err="1"/>
              <a:t>operatori</a:t>
            </a:r>
            <a:r>
              <a:rPr lang="en-GB" b="1" dirty="0"/>
              <a:t> </a:t>
            </a:r>
            <a:r>
              <a:rPr lang="en-GB" b="1" dirty="0" err="1"/>
              <a:t>dei</a:t>
            </a:r>
            <a:r>
              <a:rPr lang="en-GB" b="1" dirty="0"/>
              <a:t> </a:t>
            </a:r>
            <a:r>
              <a:rPr lang="en-GB" b="1" dirty="0" err="1"/>
              <a:t>mercati</a:t>
            </a:r>
            <a:r>
              <a:rPr lang="en-GB" b="1" dirty="0"/>
              <a:t> </a:t>
            </a:r>
            <a:r>
              <a:rPr lang="en-GB" b="1" dirty="0" err="1"/>
              <a:t>finanziari</a:t>
            </a:r>
            <a:r>
              <a:rPr lang="en-GB" b="1" dirty="0"/>
              <a:t> " (FMP) e ai "</a:t>
            </a:r>
            <a:r>
              <a:rPr lang="en-GB" b="1" dirty="0" err="1"/>
              <a:t>prodotti</a:t>
            </a:r>
            <a:r>
              <a:rPr lang="en-GB" b="1" dirty="0"/>
              <a:t> </a:t>
            </a:r>
            <a:r>
              <a:rPr lang="en-GB" b="1" dirty="0" err="1"/>
              <a:t>finanziari</a:t>
            </a:r>
            <a:r>
              <a:rPr lang="en-GB" b="1" dirty="0"/>
              <a:t>" da </a:t>
            </a:r>
            <a:r>
              <a:rPr lang="en-GB" b="1" dirty="0" err="1"/>
              <a:t>essi</a:t>
            </a:r>
            <a:r>
              <a:rPr lang="en-GB" b="1" dirty="0"/>
              <a:t> </a:t>
            </a:r>
            <a:r>
              <a:rPr lang="en-GB" b="1" dirty="0" err="1"/>
              <a:t>offerti</a:t>
            </a:r>
            <a:r>
              <a:rPr lang="en-GB" b="1" dirty="0"/>
              <a:t>.</a:t>
            </a:r>
          </a:p>
          <a:p>
            <a:endParaRPr lang="en-GB" b="1" dirty="0"/>
          </a:p>
        </p:txBody>
      </p:sp>
      <p:sp>
        <p:nvSpPr>
          <p:cNvPr id="4" name="Segnaposto numero diapositiva 3">
            <a:extLst>
              <a:ext uri="{FF2B5EF4-FFF2-40B4-BE49-F238E27FC236}">
                <a16:creationId xmlns:a16="http://schemas.microsoft.com/office/drawing/2014/main" id="{CC5FF1CF-011E-CF9D-853E-CC27537265C8}"/>
              </a:ext>
            </a:extLst>
          </p:cNvPr>
          <p:cNvSpPr>
            <a:spLocks noGrp="1"/>
          </p:cNvSpPr>
          <p:nvPr>
            <p:ph type="sldNum" sz="quarter" idx="12"/>
          </p:nvPr>
        </p:nvSpPr>
        <p:spPr/>
        <p:txBody>
          <a:bodyPr/>
          <a:lstStyle/>
          <a:p>
            <a:fld id="{687643BB-03DC-1E4C-B41C-8DC286ADACEE}" type="slidenum">
              <a:rPr lang="en-GB" smtClean="0"/>
              <a:t>9</a:t>
            </a:fld>
            <a:endParaRPr lang="en-GB"/>
          </a:p>
        </p:txBody>
      </p:sp>
    </p:spTree>
    <p:extLst>
      <p:ext uri="{BB962C8B-B14F-4D97-AF65-F5344CB8AC3E}">
        <p14:creationId xmlns:p14="http://schemas.microsoft.com/office/powerpoint/2010/main" val="25106471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21F6784-8012-7DF0-F43C-488451F3E250}"/>
              </a:ext>
            </a:extLst>
          </p:cNvPr>
          <p:cNvSpPr>
            <a:spLocks noGrp="1"/>
          </p:cNvSpPr>
          <p:nvPr>
            <p:ph type="title"/>
          </p:nvPr>
        </p:nvSpPr>
        <p:spPr/>
        <p:txBody>
          <a:bodyPr/>
          <a:lstStyle/>
          <a:p>
            <a:endParaRPr lang="en-GB" dirty="0"/>
          </a:p>
        </p:txBody>
      </p:sp>
      <p:sp>
        <p:nvSpPr>
          <p:cNvPr id="3" name="Segnaposto contenuto 2">
            <a:extLst>
              <a:ext uri="{FF2B5EF4-FFF2-40B4-BE49-F238E27FC236}">
                <a16:creationId xmlns:a16="http://schemas.microsoft.com/office/drawing/2014/main" id="{E5F8ABC5-7CDF-A26A-B290-3576C7E74540}"/>
              </a:ext>
            </a:extLst>
          </p:cNvPr>
          <p:cNvSpPr>
            <a:spLocks noGrp="1"/>
          </p:cNvSpPr>
          <p:nvPr>
            <p:ph idx="1"/>
          </p:nvPr>
        </p:nvSpPr>
        <p:spPr/>
        <p:txBody>
          <a:bodyPr>
            <a:normAutofit fontScale="85000" lnSpcReduction="10000"/>
          </a:bodyPr>
          <a:lstStyle/>
          <a:p>
            <a:endParaRPr lang="en-GB" b="1" dirty="0">
              <a:latin typeface="Verdana" panose="020B0604030504040204" pitchFamily="34" charset="0"/>
              <a:ea typeface="Verdana" panose="020B0604030504040204" pitchFamily="34" charset="0"/>
              <a:cs typeface="Verdana" panose="020B0604030504040204" pitchFamily="34" charset="0"/>
            </a:endParaRPr>
          </a:p>
          <a:p>
            <a:r>
              <a:rPr lang="en-GB" b="1" dirty="0">
                <a:latin typeface="Verdana" panose="020B0604030504040204" pitchFamily="34" charset="0"/>
                <a:ea typeface="Verdana" panose="020B0604030504040204" pitchFamily="34" charset="0"/>
                <a:cs typeface="Verdana" panose="020B0604030504040204" pitchFamily="34" charset="0"/>
              </a:rPr>
              <a:t>I </a:t>
            </a:r>
            <a:r>
              <a:rPr lang="en-GB" b="1" dirty="0" err="1">
                <a:latin typeface="Verdana" panose="020B0604030504040204" pitchFamily="34" charset="0"/>
                <a:ea typeface="Verdana" panose="020B0604030504040204" pitchFamily="34" charset="0"/>
                <a:cs typeface="Verdana" panose="020B0604030504040204" pitchFamily="34" charset="0"/>
              </a:rPr>
              <a:t>i</a:t>
            </a:r>
            <a:r>
              <a:rPr lang="en-GB" b="1" dirty="0">
                <a:latin typeface="Verdana" panose="020B0604030504040204" pitchFamily="34" charset="0"/>
                <a:ea typeface="Verdana" panose="020B0604030504040204" pitchFamily="34" charset="0"/>
                <a:cs typeface="Verdana" panose="020B0604030504040204" pitchFamily="34" charset="0"/>
              </a:rPr>
              <a:t> </a:t>
            </a:r>
            <a:r>
              <a:rPr lang="en-GB" b="1" dirty="0" err="1">
                <a:latin typeface="Verdana" panose="020B0604030504040204" pitchFamily="34" charset="0"/>
                <a:ea typeface="Verdana" panose="020B0604030504040204" pitchFamily="34" charset="0"/>
                <a:cs typeface="Verdana" panose="020B0604030504040204" pitchFamily="34" charset="0"/>
              </a:rPr>
              <a:t>partecipanti</a:t>
            </a:r>
            <a:r>
              <a:rPr lang="en-GB" b="1" dirty="0">
                <a:latin typeface="Verdana" panose="020B0604030504040204" pitchFamily="34" charset="0"/>
                <a:ea typeface="Verdana" panose="020B0604030504040204" pitchFamily="34" charset="0"/>
                <a:cs typeface="Verdana" panose="020B0604030504040204" pitchFamily="34" charset="0"/>
              </a:rPr>
              <a:t> al </a:t>
            </a:r>
            <a:r>
              <a:rPr lang="en-GB" b="1" dirty="0" err="1">
                <a:latin typeface="Verdana" panose="020B0604030504040204" pitchFamily="34" charset="0"/>
                <a:ea typeface="Verdana" panose="020B0604030504040204" pitchFamily="34" charset="0"/>
                <a:cs typeface="Verdana" panose="020B0604030504040204" pitchFamily="34" charset="0"/>
              </a:rPr>
              <a:t>mercato</a:t>
            </a:r>
            <a:r>
              <a:rPr lang="en-GB" b="1" dirty="0">
                <a:latin typeface="Verdana" panose="020B0604030504040204" pitchFamily="34" charset="0"/>
                <a:ea typeface="Verdana" panose="020B0604030504040204" pitchFamily="34" charset="0"/>
                <a:cs typeface="Verdana" panose="020B0604030504040204" pitchFamily="34" charset="0"/>
              </a:rPr>
              <a:t> </a:t>
            </a:r>
            <a:r>
              <a:rPr lang="en-GB" b="1" dirty="0" err="1">
                <a:latin typeface="Verdana" panose="020B0604030504040204" pitchFamily="34" charset="0"/>
                <a:ea typeface="Verdana" panose="020B0604030504040204" pitchFamily="34" charset="0"/>
                <a:cs typeface="Verdana" panose="020B0604030504040204" pitchFamily="34" charset="0"/>
              </a:rPr>
              <a:t>filtrano</a:t>
            </a:r>
            <a:r>
              <a:rPr lang="en-GB" b="1" dirty="0">
                <a:latin typeface="Verdana" panose="020B0604030504040204" pitchFamily="34" charset="0"/>
                <a:ea typeface="Verdana" panose="020B0604030504040204" pitchFamily="34" charset="0"/>
                <a:cs typeface="Verdana" panose="020B0604030504040204" pitchFamily="34" charset="0"/>
              </a:rPr>
              <a:t> le </a:t>
            </a:r>
            <a:r>
              <a:rPr lang="en-GB" b="1" dirty="0" err="1">
                <a:latin typeface="Verdana" panose="020B0604030504040204" pitchFamily="34" charset="0"/>
                <a:ea typeface="Verdana" panose="020B0604030504040204" pitchFamily="34" charset="0"/>
                <a:cs typeface="Verdana" panose="020B0604030504040204" pitchFamily="34" charset="0"/>
              </a:rPr>
              <a:t>informazioni</a:t>
            </a:r>
            <a:r>
              <a:rPr lang="en-GB" b="1" dirty="0">
                <a:latin typeface="Verdana" panose="020B0604030504040204" pitchFamily="34" charset="0"/>
                <a:ea typeface="Verdana" panose="020B0604030504040204" pitchFamily="34" charset="0"/>
                <a:cs typeface="Verdana" panose="020B0604030504040204" pitchFamily="34" charset="0"/>
              </a:rPr>
              <a:t> </a:t>
            </a:r>
            <a:r>
              <a:rPr lang="en-GB" b="1" dirty="0" err="1">
                <a:latin typeface="Verdana" panose="020B0604030504040204" pitchFamily="34" charset="0"/>
                <a:ea typeface="Verdana" panose="020B0604030504040204" pitchFamily="34" charset="0"/>
                <a:cs typeface="Verdana" panose="020B0604030504040204" pitchFamily="34" charset="0"/>
              </a:rPr>
              <a:t>dirette</a:t>
            </a:r>
            <a:r>
              <a:rPr lang="en-GB" b="1" dirty="0">
                <a:latin typeface="Verdana" panose="020B0604030504040204" pitchFamily="34" charset="0"/>
                <a:ea typeface="Verdana" panose="020B0604030504040204" pitchFamily="34" charset="0"/>
                <a:cs typeface="Verdana" panose="020B0604030504040204" pitchFamily="34" charset="0"/>
              </a:rPr>
              <a:t> </a:t>
            </a:r>
            <a:r>
              <a:rPr lang="en-GB" b="1" dirty="0" err="1">
                <a:latin typeface="Verdana" panose="020B0604030504040204" pitchFamily="34" charset="0"/>
                <a:ea typeface="Verdana" panose="020B0604030504040204" pitchFamily="34" charset="0"/>
                <a:cs typeface="Verdana" panose="020B0604030504040204" pitchFamily="34" charset="0"/>
              </a:rPr>
              <a:t>agli</a:t>
            </a:r>
            <a:r>
              <a:rPr lang="en-GB" b="1" dirty="0">
                <a:latin typeface="Verdana" panose="020B0604030504040204" pitchFamily="34" charset="0"/>
                <a:ea typeface="Verdana" panose="020B0604030504040204" pitchFamily="34" charset="0"/>
                <a:cs typeface="Verdana" panose="020B0604030504040204" pitchFamily="34" charset="0"/>
              </a:rPr>
              <a:t> </a:t>
            </a:r>
            <a:r>
              <a:rPr lang="en-GB" b="1" dirty="0" err="1">
                <a:latin typeface="Verdana" panose="020B0604030504040204" pitchFamily="34" charset="0"/>
                <a:ea typeface="Verdana" panose="020B0604030504040204" pitchFamily="34" charset="0"/>
                <a:cs typeface="Verdana" panose="020B0604030504040204" pitchFamily="34" charset="0"/>
              </a:rPr>
              <a:t>investitori</a:t>
            </a:r>
            <a:r>
              <a:rPr lang="en-GB" b="1" dirty="0">
                <a:latin typeface="Verdana" panose="020B0604030504040204" pitchFamily="34" charset="0"/>
                <a:ea typeface="Verdana" panose="020B0604030504040204" pitchFamily="34" charset="0"/>
                <a:cs typeface="Verdana" panose="020B0604030504040204" pitchFamily="34" charset="0"/>
              </a:rPr>
              <a:t>, ma </a:t>
            </a:r>
            <a:r>
              <a:rPr lang="en-GB" b="1" dirty="0" err="1">
                <a:solidFill>
                  <a:srgbClr val="FF0000"/>
                </a:solidFill>
                <a:latin typeface="Verdana" panose="020B0604030504040204" pitchFamily="34" charset="0"/>
                <a:ea typeface="Verdana" panose="020B0604030504040204" pitchFamily="34" charset="0"/>
                <a:cs typeface="Verdana" panose="020B0604030504040204" pitchFamily="34" charset="0"/>
              </a:rPr>
              <a:t>essi</a:t>
            </a:r>
            <a:r>
              <a:rPr lang="en-GB" b="1" dirty="0">
                <a:solidFill>
                  <a:srgbClr val="FF0000"/>
                </a:solidFill>
                <a:latin typeface="Verdana" panose="020B0604030504040204" pitchFamily="34" charset="0"/>
                <a:ea typeface="Verdana" panose="020B0604030504040204" pitchFamily="34" charset="0"/>
                <a:cs typeface="Verdana" panose="020B0604030504040204" pitchFamily="34" charset="0"/>
              </a:rPr>
              <a:t> </a:t>
            </a:r>
            <a:r>
              <a:rPr lang="en-GB" b="1" dirty="0" err="1">
                <a:solidFill>
                  <a:srgbClr val="FF0000"/>
                </a:solidFill>
                <a:latin typeface="Verdana" panose="020B0604030504040204" pitchFamily="34" charset="0"/>
                <a:ea typeface="Verdana" panose="020B0604030504040204" pitchFamily="34" charset="0"/>
                <a:cs typeface="Verdana" panose="020B0604030504040204" pitchFamily="34" charset="0"/>
              </a:rPr>
              <a:t>stessi</a:t>
            </a:r>
            <a:r>
              <a:rPr lang="en-GB" b="1" dirty="0">
                <a:solidFill>
                  <a:srgbClr val="FF0000"/>
                </a:solidFill>
                <a:latin typeface="Verdana" panose="020B0604030504040204" pitchFamily="34" charset="0"/>
                <a:ea typeface="Verdana" panose="020B0604030504040204" pitchFamily="34" charset="0"/>
                <a:cs typeface="Verdana" panose="020B0604030504040204" pitchFamily="34" charset="0"/>
              </a:rPr>
              <a:t> </a:t>
            </a:r>
            <a:r>
              <a:rPr lang="en-GB" b="1" dirty="0" err="1">
                <a:solidFill>
                  <a:srgbClr val="FF0000"/>
                </a:solidFill>
                <a:latin typeface="Verdana" panose="020B0604030504040204" pitchFamily="34" charset="0"/>
                <a:ea typeface="Verdana" panose="020B0604030504040204" pitchFamily="34" charset="0"/>
                <a:cs typeface="Verdana" panose="020B0604030504040204" pitchFamily="34" charset="0"/>
              </a:rPr>
              <a:t>hanno</a:t>
            </a:r>
            <a:r>
              <a:rPr lang="en-GB" b="1" dirty="0">
                <a:solidFill>
                  <a:srgbClr val="FF0000"/>
                </a:solidFill>
                <a:latin typeface="Verdana" panose="020B0604030504040204" pitchFamily="34" charset="0"/>
                <a:ea typeface="Verdana" panose="020B0604030504040204" pitchFamily="34" charset="0"/>
                <a:cs typeface="Verdana" panose="020B0604030504040204" pitchFamily="34" charset="0"/>
              </a:rPr>
              <a:t> </a:t>
            </a:r>
            <a:r>
              <a:rPr lang="en-GB" b="1" dirty="0" err="1">
                <a:solidFill>
                  <a:srgbClr val="FF0000"/>
                </a:solidFill>
                <a:latin typeface="Verdana" panose="020B0604030504040204" pitchFamily="34" charset="0"/>
                <a:ea typeface="Verdana" panose="020B0604030504040204" pitchFamily="34" charset="0"/>
                <a:cs typeface="Verdana" panose="020B0604030504040204" pitchFamily="34" charset="0"/>
              </a:rPr>
              <a:t>bisogno</a:t>
            </a:r>
            <a:r>
              <a:rPr lang="en-GB" b="1" dirty="0">
                <a:solidFill>
                  <a:srgbClr val="FF0000"/>
                </a:solidFill>
                <a:latin typeface="Verdana" panose="020B0604030504040204" pitchFamily="34" charset="0"/>
                <a:ea typeface="Verdana" panose="020B0604030504040204" pitchFamily="34" charset="0"/>
                <a:cs typeface="Verdana" panose="020B0604030504040204" pitchFamily="34" charset="0"/>
              </a:rPr>
              <a:t> di </a:t>
            </a:r>
            <a:r>
              <a:rPr lang="en-GB" b="1" dirty="0" err="1">
                <a:solidFill>
                  <a:srgbClr val="FF0000"/>
                </a:solidFill>
                <a:latin typeface="Verdana" panose="020B0604030504040204" pitchFamily="34" charset="0"/>
                <a:ea typeface="Verdana" panose="020B0604030504040204" pitchFamily="34" charset="0"/>
                <a:cs typeface="Verdana" panose="020B0604030504040204" pitchFamily="34" charset="0"/>
              </a:rPr>
              <a:t>filtri</a:t>
            </a:r>
            <a:r>
              <a:rPr lang="en-GB" b="1" dirty="0">
                <a:solidFill>
                  <a:srgbClr val="FF0000"/>
                </a:solidFill>
                <a:latin typeface="Verdana" panose="020B0604030504040204" pitchFamily="34" charset="0"/>
                <a:ea typeface="Verdana" panose="020B0604030504040204" pitchFamily="34" charset="0"/>
                <a:cs typeface="Verdana" panose="020B0604030504040204" pitchFamily="34" charset="0"/>
              </a:rPr>
              <a:t> </a:t>
            </a:r>
            <a:r>
              <a:rPr lang="en-GB" b="1" dirty="0">
                <a:latin typeface="Verdana" panose="020B0604030504040204" pitchFamily="34" charset="0"/>
                <a:ea typeface="Verdana" panose="020B0604030504040204" pitchFamily="34" charset="0"/>
                <a:cs typeface="Verdana" panose="020B0604030504040204" pitchFamily="34" charset="0"/>
              </a:rPr>
              <a:t>per  </a:t>
            </a:r>
            <a:r>
              <a:rPr lang="en-GB" b="1" dirty="0" err="1">
                <a:latin typeface="Verdana" panose="020B0604030504040204" pitchFamily="34" charset="0"/>
                <a:ea typeface="Verdana" panose="020B0604030504040204" pitchFamily="34" charset="0"/>
                <a:cs typeface="Verdana" panose="020B0604030504040204" pitchFamily="34" charset="0"/>
              </a:rPr>
              <a:t>distinguere</a:t>
            </a:r>
            <a:r>
              <a:rPr lang="en-GB" b="1" dirty="0">
                <a:latin typeface="Verdana" panose="020B0604030504040204" pitchFamily="34" charset="0"/>
                <a:ea typeface="Verdana" panose="020B0604030504040204" pitchFamily="34" charset="0"/>
                <a:cs typeface="Verdana" panose="020B0604030504040204" pitchFamily="34" charset="0"/>
              </a:rPr>
              <a:t> </a:t>
            </a:r>
            <a:r>
              <a:rPr lang="en-GB" b="1" dirty="0" err="1">
                <a:latin typeface="Verdana" panose="020B0604030504040204" pitchFamily="34" charset="0"/>
                <a:ea typeface="Verdana" panose="020B0604030504040204" pitchFamily="34" charset="0"/>
                <a:cs typeface="Verdana" panose="020B0604030504040204" pitchFamily="34" charset="0"/>
              </a:rPr>
              <a:t>tra</a:t>
            </a:r>
            <a:r>
              <a:rPr lang="en-GB" b="1" dirty="0">
                <a:latin typeface="Verdana" panose="020B0604030504040204" pitchFamily="34" charset="0"/>
                <a:ea typeface="Verdana" panose="020B0604030504040204" pitchFamily="34" charset="0"/>
                <a:cs typeface="Verdana" panose="020B0604030504040204" pitchFamily="34" charset="0"/>
              </a:rPr>
              <a:t> </a:t>
            </a:r>
            <a:r>
              <a:rPr lang="en-GB" b="1" dirty="0" err="1">
                <a:latin typeface="Verdana" panose="020B0604030504040204" pitchFamily="34" charset="0"/>
                <a:ea typeface="Verdana" panose="020B0604030504040204" pitchFamily="34" charset="0"/>
                <a:cs typeface="Verdana" panose="020B0604030504040204" pitchFamily="34" charset="0"/>
              </a:rPr>
              <a:t>prodotti</a:t>
            </a:r>
            <a:r>
              <a:rPr lang="en-GB" b="1" dirty="0">
                <a:latin typeface="Verdana" panose="020B0604030504040204" pitchFamily="34" charset="0"/>
                <a:ea typeface="Verdana" panose="020B0604030504040204" pitchFamily="34" charset="0"/>
                <a:cs typeface="Verdana" panose="020B0604030504040204" pitchFamily="34" charset="0"/>
              </a:rPr>
              <a:t> </a:t>
            </a:r>
            <a:r>
              <a:rPr lang="en-GB" b="1" dirty="0" err="1">
                <a:latin typeface="Verdana" panose="020B0604030504040204" pitchFamily="34" charset="0"/>
                <a:ea typeface="Verdana" panose="020B0604030504040204" pitchFamily="34" charset="0"/>
                <a:cs typeface="Verdana" panose="020B0604030504040204" pitchFamily="34" charset="0"/>
              </a:rPr>
              <a:t>normali</a:t>
            </a:r>
            <a:r>
              <a:rPr lang="en-GB" b="1" dirty="0">
                <a:latin typeface="Verdana" panose="020B0604030504040204" pitchFamily="34" charset="0"/>
                <a:ea typeface="Verdana" panose="020B0604030504040204" pitchFamily="34" charset="0"/>
                <a:cs typeface="Verdana" panose="020B0604030504040204" pitchFamily="34" charset="0"/>
              </a:rPr>
              <a:t> o "</a:t>
            </a:r>
            <a:r>
              <a:rPr lang="en-GB" b="1" dirty="0" err="1">
                <a:latin typeface="Verdana" panose="020B0604030504040204" pitchFamily="34" charset="0"/>
                <a:ea typeface="Verdana" panose="020B0604030504040204" pitchFamily="34" charset="0"/>
                <a:cs typeface="Verdana" panose="020B0604030504040204" pitchFamily="34" charset="0"/>
              </a:rPr>
              <a:t>grigi</a:t>
            </a:r>
            <a:r>
              <a:rPr lang="en-GB" b="1" dirty="0">
                <a:latin typeface="Verdana" panose="020B0604030504040204" pitchFamily="34" charset="0"/>
                <a:ea typeface="Verdana" panose="020B0604030504040204" pitchFamily="34" charset="0"/>
                <a:cs typeface="Verdana" panose="020B0604030504040204" pitchFamily="34" charset="0"/>
              </a:rPr>
              <a:t>" </a:t>
            </a:r>
            <a:r>
              <a:rPr lang="en-GB" b="1" dirty="0" err="1">
                <a:latin typeface="Verdana" panose="020B0604030504040204" pitchFamily="34" charset="0"/>
                <a:ea typeface="Verdana" panose="020B0604030504040204" pitchFamily="34" charset="0"/>
                <a:cs typeface="Verdana" panose="020B0604030504040204" pitchFamily="34" charset="0"/>
              </a:rPr>
              <a:t>che</a:t>
            </a:r>
            <a:r>
              <a:rPr lang="en-GB" b="1" dirty="0">
                <a:latin typeface="Verdana" panose="020B0604030504040204" pitchFamily="34" charset="0"/>
                <a:ea typeface="Verdana" panose="020B0604030504040204" pitchFamily="34" charset="0"/>
                <a:cs typeface="Verdana" panose="020B0604030504040204" pitchFamily="34" charset="0"/>
              </a:rPr>
              <a:t> </a:t>
            </a:r>
            <a:r>
              <a:rPr lang="en-GB" b="1" dirty="0" err="1">
                <a:latin typeface="Verdana" panose="020B0604030504040204" pitchFamily="34" charset="0"/>
                <a:ea typeface="Verdana" panose="020B0604030504040204" pitchFamily="34" charset="0"/>
                <a:cs typeface="Verdana" panose="020B0604030504040204" pitchFamily="34" charset="0"/>
              </a:rPr>
              <a:t>devono</a:t>
            </a:r>
            <a:r>
              <a:rPr lang="en-GB" b="1" dirty="0">
                <a:latin typeface="Verdana" panose="020B0604030504040204" pitchFamily="34" charset="0"/>
                <a:ea typeface="Verdana" panose="020B0604030504040204" pitchFamily="34" charset="0"/>
                <a:cs typeface="Verdana" panose="020B0604030504040204" pitchFamily="34" charset="0"/>
              </a:rPr>
              <a:t> </a:t>
            </a:r>
            <a:r>
              <a:rPr lang="en-GB" b="1" dirty="0" err="1">
                <a:latin typeface="Verdana" panose="020B0604030504040204" pitchFamily="34" charset="0"/>
                <a:ea typeface="Verdana" panose="020B0604030504040204" pitchFamily="34" charset="0"/>
                <a:cs typeface="Verdana" panose="020B0604030504040204" pitchFamily="34" charset="0"/>
              </a:rPr>
              <a:t>integrare</a:t>
            </a:r>
            <a:r>
              <a:rPr lang="en-GB" b="1" dirty="0">
                <a:latin typeface="Verdana" panose="020B0604030504040204" pitchFamily="34" charset="0"/>
                <a:ea typeface="Verdana" panose="020B0604030504040204" pitchFamily="34" charset="0"/>
                <a:cs typeface="Verdana" panose="020B0604030504040204" pitchFamily="34" charset="0"/>
              </a:rPr>
              <a:t> </a:t>
            </a:r>
            <a:r>
              <a:rPr lang="en-GB" b="1" dirty="0" err="1">
                <a:latin typeface="Verdana" panose="020B0604030504040204" pitchFamily="34" charset="0"/>
                <a:ea typeface="Verdana" panose="020B0604030504040204" pitchFamily="34" charset="0"/>
                <a:cs typeface="Verdana" panose="020B0604030504040204" pitchFamily="34" charset="0"/>
              </a:rPr>
              <a:t>i</a:t>
            </a:r>
            <a:r>
              <a:rPr lang="en-GB" b="1" dirty="0">
                <a:latin typeface="Verdana" panose="020B0604030504040204" pitchFamily="34" charset="0"/>
                <a:ea typeface="Verdana" panose="020B0604030504040204" pitchFamily="34" charset="0"/>
                <a:cs typeface="Verdana" panose="020B0604030504040204" pitchFamily="34" charset="0"/>
              </a:rPr>
              <a:t> "</a:t>
            </a:r>
            <a:r>
              <a:rPr lang="en-GB" b="1" dirty="0" err="1">
                <a:latin typeface="Verdana" panose="020B0604030504040204" pitchFamily="34" charset="0"/>
                <a:ea typeface="Verdana" panose="020B0604030504040204" pitchFamily="34" charset="0"/>
                <a:cs typeface="Verdana" panose="020B0604030504040204" pitchFamily="34" charset="0"/>
              </a:rPr>
              <a:t>rischi</a:t>
            </a:r>
            <a:r>
              <a:rPr lang="en-GB" b="1" dirty="0">
                <a:latin typeface="Verdana" panose="020B0604030504040204" pitchFamily="34" charset="0"/>
                <a:ea typeface="Verdana" panose="020B0604030504040204" pitchFamily="34" charset="0"/>
                <a:cs typeface="Verdana" panose="020B0604030504040204" pitchFamily="34" charset="0"/>
              </a:rPr>
              <a:t> di </a:t>
            </a:r>
            <a:r>
              <a:rPr lang="en-GB" b="1" dirty="0" err="1">
                <a:latin typeface="Verdana" panose="020B0604030504040204" pitchFamily="34" charset="0"/>
                <a:ea typeface="Verdana" panose="020B0604030504040204" pitchFamily="34" charset="0"/>
                <a:cs typeface="Verdana" panose="020B0604030504040204" pitchFamily="34" charset="0"/>
              </a:rPr>
              <a:t>sostenibilità</a:t>
            </a:r>
            <a:r>
              <a:rPr lang="en-GB" b="1" dirty="0">
                <a:latin typeface="Verdana" panose="020B0604030504040204" pitchFamily="34" charset="0"/>
                <a:ea typeface="Verdana" panose="020B0604030504040204" pitchFamily="34" charset="0"/>
                <a:cs typeface="Verdana" panose="020B0604030504040204" pitchFamily="34" charset="0"/>
              </a:rPr>
              <a:t>", </a:t>
            </a:r>
            <a:r>
              <a:rPr lang="en-GB" b="1" dirty="0" err="1">
                <a:latin typeface="Verdana" panose="020B0604030504040204" pitchFamily="34" charset="0"/>
                <a:ea typeface="Verdana" panose="020B0604030504040204" pitchFamily="34" charset="0"/>
                <a:cs typeface="Verdana" panose="020B0604030504040204" pitchFamily="34" charset="0"/>
              </a:rPr>
              <a:t>prodotti</a:t>
            </a:r>
            <a:r>
              <a:rPr lang="en-GB" b="1" dirty="0">
                <a:latin typeface="Verdana" panose="020B0604030504040204" pitchFamily="34" charset="0"/>
                <a:ea typeface="Verdana" panose="020B0604030504040204" pitchFamily="34" charset="0"/>
                <a:cs typeface="Verdana" panose="020B0604030504040204" pitchFamily="34" charset="0"/>
              </a:rPr>
              <a:t> "light green" </a:t>
            </a:r>
            <a:r>
              <a:rPr lang="en-GB" b="1" dirty="0" err="1">
                <a:latin typeface="Verdana" panose="020B0604030504040204" pitchFamily="34" charset="0"/>
                <a:ea typeface="Verdana" panose="020B0604030504040204" pitchFamily="34" charset="0"/>
                <a:cs typeface="Verdana" panose="020B0604030504040204" pitchFamily="34" charset="0"/>
              </a:rPr>
              <a:t>che</a:t>
            </a:r>
            <a:r>
              <a:rPr lang="en-GB" b="1" dirty="0">
                <a:latin typeface="Verdana" panose="020B0604030504040204" pitchFamily="34" charset="0"/>
                <a:ea typeface="Verdana" panose="020B0604030504040204" pitchFamily="34" charset="0"/>
                <a:cs typeface="Verdana" panose="020B0604030504040204" pitchFamily="34" charset="0"/>
              </a:rPr>
              <a:t> </a:t>
            </a:r>
            <a:r>
              <a:rPr lang="en-GB" b="1" dirty="0" err="1">
                <a:latin typeface="Verdana" panose="020B0604030504040204" pitchFamily="34" charset="0"/>
                <a:ea typeface="Verdana" panose="020B0604030504040204" pitchFamily="34" charset="0"/>
                <a:cs typeface="Verdana" panose="020B0604030504040204" pitchFamily="34" charset="0"/>
              </a:rPr>
              <a:t>promuovono</a:t>
            </a:r>
            <a:r>
              <a:rPr lang="en-GB" b="1" dirty="0">
                <a:latin typeface="Verdana" panose="020B0604030504040204" pitchFamily="34" charset="0"/>
                <a:ea typeface="Verdana" panose="020B0604030504040204" pitchFamily="34" charset="0"/>
                <a:cs typeface="Verdana" panose="020B0604030504040204" pitchFamily="34" charset="0"/>
              </a:rPr>
              <a:t> le </a:t>
            </a:r>
            <a:r>
              <a:rPr lang="en-GB" b="1" dirty="0" err="1">
                <a:latin typeface="Verdana" panose="020B0604030504040204" pitchFamily="34" charset="0"/>
                <a:ea typeface="Verdana" panose="020B0604030504040204" pitchFamily="34" charset="0"/>
                <a:cs typeface="Verdana" panose="020B0604030504040204" pitchFamily="34" charset="0"/>
              </a:rPr>
              <a:t>caratteristiche</a:t>
            </a:r>
            <a:r>
              <a:rPr lang="en-GB" b="1" dirty="0">
                <a:latin typeface="Verdana" panose="020B0604030504040204" pitchFamily="34" charset="0"/>
                <a:ea typeface="Verdana" panose="020B0604030504040204" pitchFamily="34" charset="0"/>
                <a:cs typeface="Verdana" panose="020B0604030504040204" pitchFamily="34" charset="0"/>
              </a:rPr>
              <a:t> ESG8 e </a:t>
            </a:r>
            <a:r>
              <a:rPr lang="en-GB" b="1" dirty="0" err="1">
                <a:latin typeface="Verdana" panose="020B0604030504040204" pitchFamily="34" charset="0"/>
                <a:ea typeface="Verdana" panose="020B0604030504040204" pitchFamily="34" charset="0"/>
                <a:cs typeface="Verdana" panose="020B0604030504040204" pitchFamily="34" charset="0"/>
              </a:rPr>
              <a:t>prodotti</a:t>
            </a:r>
            <a:r>
              <a:rPr lang="en-GB" b="1" dirty="0">
                <a:latin typeface="Verdana" panose="020B0604030504040204" pitchFamily="34" charset="0"/>
                <a:ea typeface="Verdana" panose="020B0604030504040204" pitchFamily="34" charset="0"/>
                <a:cs typeface="Verdana" panose="020B0604030504040204" pitchFamily="34" charset="0"/>
              </a:rPr>
              <a:t> "dark green" </a:t>
            </a:r>
            <a:r>
              <a:rPr lang="en-GB" b="1" dirty="0" err="1">
                <a:latin typeface="Verdana" panose="020B0604030504040204" pitchFamily="34" charset="0"/>
                <a:ea typeface="Verdana" panose="020B0604030504040204" pitchFamily="34" charset="0"/>
                <a:cs typeface="Verdana" panose="020B0604030504040204" pitchFamily="34" charset="0"/>
              </a:rPr>
              <a:t>che</a:t>
            </a:r>
            <a:r>
              <a:rPr lang="en-GB" b="1" dirty="0">
                <a:latin typeface="Verdana" panose="020B0604030504040204" pitchFamily="34" charset="0"/>
                <a:ea typeface="Verdana" panose="020B0604030504040204" pitchFamily="34" charset="0"/>
                <a:cs typeface="Verdana" panose="020B0604030504040204" pitchFamily="34" charset="0"/>
              </a:rPr>
              <a:t> </a:t>
            </a:r>
            <a:r>
              <a:rPr lang="en-GB" b="1" dirty="0" err="1">
                <a:latin typeface="Verdana" panose="020B0604030504040204" pitchFamily="34" charset="0"/>
                <a:ea typeface="Verdana" panose="020B0604030504040204" pitchFamily="34" charset="0"/>
                <a:cs typeface="Verdana" panose="020B0604030504040204" pitchFamily="34" charset="0"/>
              </a:rPr>
              <a:t>perseguono</a:t>
            </a:r>
            <a:r>
              <a:rPr lang="en-GB" b="1" dirty="0">
                <a:latin typeface="Verdana" panose="020B0604030504040204" pitchFamily="34" charset="0"/>
                <a:ea typeface="Verdana" panose="020B0604030504040204" pitchFamily="34" charset="0"/>
                <a:cs typeface="Verdana" panose="020B0604030504040204" pitchFamily="34" charset="0"/>
              </a:rPr>
              <a:t> un "</a:t>
            </a:r>
            <a:r>
              <a:rPr lang="en-GB" b="1" dirty="0" err="1">
                <a:latin typeface="Verdana" panose="020B0604030504040204" pitchFamily="34" charset="0"/>
                <a:ea typeface="Verdana" panose="020B0604030504040204" pitchFamily="34" charset="0"/>
                <a:cs typeface="Verdana" panose="020B0604030504040204" pitchFamily="34" charset="0"/>
              </a:rPr>
              <a:t>investimento</a:t>
            </a:r>
            <a:r>
              <a:rPr lang="en-GB" b="1" dirty="0">
                <a:latin typeface="Verdana" panose="020B0604030504040204" pitchFamily="34" charset="0"/>
                <a:ea typeface="Verdana" panose="020B0604030504040204" pitchFamily="34" charset="0"/>
                <a:cs typeface="Verdana" panose="020B0604030504040204" pitchFamily="34" charset="0"/>
              </a:rPr>
              <a:t> </a:t>
            </a:r>
            <a:r>
              <a:rPr lang="en-GB" b="1" dirty="0" err="1">
                <a:latin typeface="Verdana" panose="020B0604030504040204" pitchFamily="34" charset="0"/>
                <a:ea typeface="Verdana" panose="020B0604030504040204" pitchFamily="34" charset="0"/>
                <a:cs typeface="Verdana" panose="020B0604030504040204" pitchFamily="34" charset="0"/>
              </a:rPr>
              <a:t>sostenibile</a:t>
            </a:r>
            <a:r>
              <a:rPr lang="en-GB" b="1" dirty="0">
                <a:latin typeface="Verdana" panose="020B0604030504040204" pitchFamily="34" charset="0"/>
                <a:ea typeface="Verdana" panose="020B0604030504040204" pitchFamily="34" charset="0"/>
                <a:cs typeface="Verdana" panose="020B0604030504040204" pitchFamily="34" charset="0"/>
              </a:rPr>
              <a:t>” </a:t>
            </a:r>
            <a:r>
              <a:rPr lang="en-GB" b="1" dirty="0" err="1">
                <a:latin typeface="Verdana" panose="020B0604030504040204" pitchFamily="34" charset="0"/>
                <a:ea typeface="Verdana" panose="020B0604030504040204" pitchFamily="34" charset="0"/>
                <a:cs typeface="Verdana" panose="020B0604030504040204" pitchFamily="34" charset="0"/>
              </a:rPr>
              <a:t>verde</a:t>
            </a:r>
            <a:r>
              <a:rPr lang="en-GB" b="1" dirty="0">
                <a:latin typeface="Verdana" panose="020B0604030504040204" pitchFamily="34" charset="0"/>
                <a:ea typeface="Verdana" panose="020B0604030504040204" pitchFamily="34" charset="0"/>
                <a:cs typeface="Verdana" panose="020B0604030504040204" pitchFamily="34" charset="0"/>
              </a:rPr>
              <a:t> </a:t>
            </a:r>
            <a:r>
              <a:rPr lang="en-GB" b="1" dirty="0" err="1">
                <a:latin typeface="Verdana" panose="020B0604030504040204" pitchFamily="34" charset="0"/>
                <a:ea typeface="Verdana" panose="020B0604030504040204" pitchFamily="34" charset="0"/>
                <a:cs typeface="Verdana" panose="020B0604030504040204" pitchFamily="34" charset="0"/>
              </a:rPr>
              <a:t>scuro</a:t>
            </a:r>
            <a:r>
              <a:rPr lang="en-GB" b="1" dirty="0">
                <a:latin typeface="Verdana" panose="020B0604030504040204" pitchFamily="34" charset="0"/>
                <a:ea typeface="Verdana" panose="020B0604030504040204" pitchFamily="34" charset="0"/>
                <a:cs typeface="Verdana" panose="020B0604030504040204" pitchFamily="34" charset="0"/>
              </a:rPr>
              <a:t>", </a:t>
            </a:r>
            <a:r>
              <a:rPr lang="en-GB" b="1" dirty="0" err="1">
                <a:latin typeface="Verdana" panose="020B0604030504040204" pitchFamily="34" charset="0"/>
                <a:ea typeface="Verdana" panose="020B0604030504040204" pitchFamily="34" charset="0"/>
                <a:cs typeface="Verdana" panose="020B0604030504040204" pitchFamily="34" charset="0"/>
              </a:rPr>
              <a:t>che</a:t>
            </a:r>
            <a:r>
              <a:rPr lang="en-GB" b="1" dirty="0">
                <a:latin typeface="Verdana" panose="020B0604030504040204" pitchFamily="34" charset="0"/>
                <a:ea typeface="Verdana" panose="020B0604030504040204" pitchFamily="34" charset="0"/>
                <a:cs typeface="Verdana" panose="020B0604030504040204" pitchFamily="34" charset="0"/>
              </a:rPr>
              <a:t> </a:t>
            </a:r>
            <a:r>
              <a:rPr lang="en-GB" b="1" dirty="0" err="1">
                <a:latin typeface="Verdana" panose="020B0604030504040204" pitchFamily="34" charset="0"/>
                <a:ea typeface="Verdana" panose="020B0604030504040204" pitchFamily="34" charset="0"/>
                <a:cs typeface="Verdana" panose="020B0604030504040204" pitchFamily="34" charset="0"/>
              </a:rPr>
              <a:t>perseguono</a:t>
            </a:r>
            <a:r>
              <a:rPr lang="en-GB" b="1" dirty="0">
                <a:latin typeface="Verdana" panose="020B0604030504040204" pitchFamily="34" charset="0"/>
                <a:ea typeface="Verdana" panose="020B0604030504040204" pitchFamily="34" charset="0"/>
                <a:cs typeface="Verdana" panose="020B0604030504040204" pitchFamily="34" charset="0"/>
              </a:rPr>
              <a:t> un </a:t>
            </a:r>
            <a:r>
              <a:rPr lang="en-GB" b="1" dirty="0" err="1">
                <a:latin typeface="Verdana" panose="020B0604030504040204" pitchFamily="34" charset="0"/>
                <a:ea typeface="Verdana" panose="020B0604030504040204" pitchFamily="34" charset="0"/>
                <a:cs typeface="Verdana" panose="020B0604030504040204" pitchFamily="34" charset="0"/>
              </a:rPr>
              <a:t>obiettivo</a:t>
            </a:r>
            <a:r>
              <a:rPr lang="en-GB" b="1" dirty="0">
                <a:latin typeface="Verdana" panose="020B0604030504040204" pitchFamily="34" charset="0"/>
                <a:ea typeface="Verdana" panose="020B0604030504040204" pitchFamily="34" charset="0"/>
                <a:cs typeface="Verdana" panose="020B0604030504040204" pitchFamily="34" charset="0"/>
              </a:rPr>
              <a:t> di "</a:t>
            </a:r>
            <a:r>
              <a:rPr lang="en-GB" b="1" dirty="0" err="1">
                <a:latin typeface="Verdana" panose="020B0604030504040204" pitchFamily="34" charset="0"/>
                <a:ea typeface="Verdana" panose="020B0604030504040204" pitchFamily="34" charset="0"/>
                <a:cs typeface="Verdana" panose="020B0604030504040204" pitchFamily="34" charset="0"/>
              </a:rPr>
              <a:t>investimento</a:t>
            </a:r>
            <a:r>
              <a:rPr lang="en-GB" b="1" dirty="0">
                <a:latin typeface="Verdana" panose="020B0604030504040204" pitchFamily="34" charset="0"/>
                <a:ea typeface="Verdana" panose="020B0604030504040204" pitchFamily="34" charset="0"/>
                <a:cs typeface="Verdana" panose="020B0604030504040204" pitchFamily="34" charset="0"/>
              </a:rPr>
              <a:t> </a:t>
            </a:r>
            <a:r>
              <a:rPr lang="en-GB" b="1" dirty="0" err="1">
                <a:latin typeface="Verdana" panose="020B0604030504040204" pitchFamily="34" charset="0"/>
                <a:ea typeface="Verdana" panose="020B0604030504040204" pitchFamily="34" charset="0"/>
                <a:cs typeface="Verdana" panose="020B0604030504040204" pitchFamily="34" charset="0"/>
              </a:rPr>
              <a:t>sostenibile</a:t>
            </a:r>
            <a:r>
              <a:rPr lang="en-GB" b="1" dirty="0">
                <a:latin typeface="Verdana" panose="020B0604030504040204" pitchFamily="34" charset="0"/>
                <a:ea typeface="Verdana" panose="020B0604030504040204" pitchFamily="34" charset="0"/>
                <a:cs typeface="Verdana" panose="020B0604030504040204" pitchFamily="34" charset="0"/>
              </a:rPr>
              <a:t> " .</a:t>
            </a:r>
          </a:p>
          <a:p>
            <a:r>
              <a:rPr lang="en-GB" b="1" dirty="0">
                <a:latin typeface="Verdana" panose="020B0604030504040204" pitchFamily="34" charset="0"/>
                <a:ea typeface="Verdana" panose="020B0604030504040204" pitchFamily="34" charset="0"/>
                <a:cs typeface="Verdana" panose="020B0604030504040204" pitchFamily="34" charset="0"/>
              </a:rPr>
              <a:t>Gran </a:t>
            </a:r>
            <a:r>
              <a:rPr lang="en-GB" b="1" dirty="0" err="1">
                <a:latin typeface="Verdana" panose="020B0604030504040204" pitchFamily="34" charset="0"/>
                <a:ea typeface="Verdana" panose="020B0604030504040204" pitchFamily="34" charset="0"/>
                <a:cs typeface="Verdana" panose="020B0604030504040204" pitchFamily="34" charset="0"/>
              </a:rPr>
              <a:t>parte</a:t>
            </a:r>
            <a:r>
              <a:rPr lang="en-GB" b="1" dirty="0">
                <a:latin typeface="Verdana" panose="020B0604030504040204" pitchFamily="34" charset="0"/>
                <a:ea typeface="Verdana" panose="020B0604030504040204" pitchFamily="34" charset="0"/>
                <a:cs typeface="Verdana" panose="020B0604030504040204" pitchFamily="34" charset="0"/>
              </a:rPr>
              <a:t> di </a:t>
            </a:r>
            <a:r>
              <a:rPr lang="en-GB" b="1" dirty="0" err="1">
                <a:latin typeface="Verdana" panose="020B0604030504040204" pitchFamily="34" charset="0"/>
                <a:ea typeface="Verdana" panose="020B0604030504040204" pitchFamily="34" charset="0"/>
                <a:cs typeface="Verdana" panose="020B0604030504040204" pitchFamily="34" charset="0"/>
              </a:rPr>
              <a:t>questa</a:t>
            </a:r>
            <a:r>
              <a:rPr lang="en-GB" b="1" dirty="0">
                <a:latin typeface="Verdana" panose="020B0604030504040204" pitchFamily="34" charset="0"/>
                <a:ea typeface="Verdana" panose="020B0604030504040204" pitchFamily="34" charset="0"/>
                <a:cs typeface="Verdana" panose="020B0604030504040204" pitchFamily="34" charset="0"/>
              </a:rPr>
              <a:t> "</a:t>
            </a:r>
            <a:r>
              <a:rPr lang="en-GB" b="1" dirty="0" err="1">
                <a:solidFill>
                  <a:srgbClr val="FF0000"/>
                </a:solidFill>
                <a:latin typeface="Verdana" panose="020B0604030504040204" pitchFamily="34" charset="0"/>
                <a:ea typeface="Verdana" panose="020B0604030504040204" pitchFamily="34" charset="0"/>
                <a:cs typeface="Verdana" panose="020B0604030504040204" pitchFamily="34" charset="0"/>
              </a:rPr>
              <a:t>codifica</a:t>
            </a:r>
            <a:r>
              <a:rPr lang="en-GB" b="1" dirty="0">
                <a:solidFill>
                  <a:srgbClr val="FF0000"/>
                </a:solidFill>
                <a:latin typeface="Verdana" panose="020B0604030504040204" pitchFamily="34" charset="0"/>
                <a:ea typeface="Verdana" panose="020B0604030504040204" pitchFamily="34" charset="0"/>
                <a:cs typeface="Verdana" panose="020B0604030504040204" pitchFamily="34" charset="0"/>
              </a:rPr>
              <a:t> a </a:t>
            </a:r>
            <a:r>
              <a:rPr lang="en-GB" b="1" dirty="0" err="1">
                <a:solidFill>
                  <a:srgbClr val="FF0000"/>
                </a:solidFill>
                <a:latin typeface="Verdana" panose="020B0604030504040204" pitchFamily="34" charset="0"/>
                <a:ea typeface="Verdana" panose="020B0604030504040204" pitchFamily="34" charset="0"/>
                <a:cs typeface="Verdana" panose="020B0604030504040204" pitchFamily="34" charset="0"/>
              </a:rPr>
              <a:t>colori</a:t>
            </a:r>
            <a:r>
              <a:rPr lang="en-GB" b="1" dirty="0">
                <a:latin typeface="Verdana" panose="020B0604030504040204" pitchFamily="34" charset="0"/>
                <a:ea typeface="Verdana" panose="020B0604030504040204" pitchFamily="34" charset="0"/>
                <a:cs typeface="Verdana" panose="020B0604030504040204" pitchFamily="34" charset="0"/>
              </a:rPr>
              <a:t>" </a:t>
            </a:r>
            <a:r>
              <a:rPr lang="en-GB" b="1" dirty="0" err="1">
                <a:latin typeface="Verdana" panose="020B0604030504040204" pitchFamily="34" charset="0"/>
                <a:ea typeface="Verdana" panose="020B0604030504040204" pitchFamily="34" charset="0"/>
                <a:cs typeface="Verdana" panose="020B0604030504040204" pitchFamily="34" charset="0"/>
              </a:rPr>
              <a:t>si</a:t>
            </a:r>
            <a:r>
              <a:rPr lang="en-GB" b="1" dirty="0">
                <a:latin typeface="Verdana" panose="020B0604030504040204" pitchFamily="34" charset="0"/>
                <a:ea typeface="Verdana" panose="020B0604030504040204" pitchFamily="34" charset="0"/>
                <a:cs typeface="Verdana" panose="020B0604030504040204" pitchFamily="34" charset="0"/>
              </a:rPr>
              <a:t> </a:t>
            </a:r>
            <a:r>
              <a:rPr lang="en-GB" b="1" dirty="0" err="1">
                <a:latin typeface="Verdana" panose="020B0604030504040204" pitchFamily="34" charset="0"/>
                <a:ea typeface="Verdana" panose="020B0604030504040204" pitchFamily="34" charset="0"/>
                <a:cs typeface="Verdana" panose="020B0604030504040204" pitchFamily="34" charset="0"/>
              </a:rPr>
              <a:t>basa</a:t>
            </a:r>
            <a:r>
              <a:rPr lang="en-GB" b="1" dirty="0">
                <a:latin typeface="Verdana" panose="020B0604030504040204" pitchFamily="34" charset="0"/>
                <a:ea typeface="Verdana" panose="020B0604030504040204" pitchFamily="34" charset="0"/>
                <a:cs typeface="Verdana" panose="020B0604030504040204" pitchFamily="34" charset="0"/>
              </a:rPr>
              <a:t> </a:t>
            </a:r>
            <a:r>
              <a:rPr lang="en-GB" b="1" dirty="0" err="1">
                <a:latin typeface="Verdana" panose="020B0604030504040204" pitchFamily="34" charset="0"/>
                <a:ea typeface="Verdana" panose="020B0604030504040204" pitchFamily="34" charset="0"/>
                <a:cs typeface="Verdana" panose="020B0604030504040204" pitchFamily="34" charset="0"/>
              </a:rPr>
              <a:t>su</a:t>
            </a:r>
            <a:r>
              <a:rPr lang="en-GB" b="1" dirty="0">
                <a:latin typeface="Verdana" panose="020B0604030504040204" pitchFamily="34" charset="0"/>
                <a:ea typeface="Verdana" panose="020B0604030504040204" pitchFamily="34" charset="0"/>
                <a:cs typeface="Verdana" panose="020B0604030504040204" pitchFamily="34" charset="0"/>
              </a:rPr>
              <a:t> "</a:t>
            </a:r>
            <a:r>
              <a:rPr lang="en-GB" b="1" dirty="0" err="1">
                <a:latin typeface="Verdana" panose="020B0604030504040204" pitchFamily="34" charset="0"/>
                <a:ea typeface="Verdana" panose="020B0604030504040204" pitchFamily="34" charset="0"/>
                <a:cs typeface="Verdana" panose="020B0604030504040204" pitchFamily="34" charset="0"/>
              </a:rPr>
              <a:t>indici</a:t>
            </a:r>
            <a:r>
              <a:rPr lang="en-GB" b="1" dirty="0">
                <a:latin typeface="Verdana" panose="020B0604030504040204" pitchFamily="34" charset="0"/>
                <a:ea typeface="Verdana" panose="020B0604030504040204" pitchFamily="34" charset="0"/>
                <a:cs typeface="Verdana" panose="020B0604030504040204" pitchFamily="34" charset="0"/>
              </a:rPr>
              <a:t>" o "benchmark", e la SFDR lo </a:t>
            </a:r>
            <a:r>
              <a:rPr lang="en-GB" b="1" dirty="0" err="1">
                <a:latin typeface="Verdana" panose="020B0604030504040204" pitchFamily="34" charset="0"/>
                <a:ea typeface="Verdana" panose="020B0604030504040204" pitchFamily="34" charset="0"/>
                <a:cs typeface="Verdana" panose="020B0604030504040204" pitchFamily="34" charset="0"/>
              </a:rPr>
              <a:t>riconosce</a:t>
            </a:r>
            <a:r>
              <a:rPr lang="en-GB" b="1" dirty="0">
                <a:latin typeface="Verdana" panose="020B0604030504040204" pitchFamily="34" charset="0"/>
                <a:ea typeface="Verdana" panose="020B0604030504040204" pitchFamily="34" charset="0"/>
                <a:cs typeface="Verdana" panose="020B0604030504040204" pitchFamily="34" charset="0"/>
              </a:rPr>
              <a:t> </a:t>
            </a:r>
            <a:r>
              <a:rPr lang="en-GB" b="1" dirty="0" err="1">
                <a:latin typeface="Verdana" panose="020B0604030504040204" pitchFamily="34" charset="0"/>
                <a:ea typeface="Verdana" panose="020B0604030504040204" pitchFamily="34" charset="0"/>
                <a:cs typeface="Verdana" panose="020B0604030504040204" pitchFamily="34" charset="0"/>
              </a:rPr>
              <a:t>espressamente</a:t>
            </a:r>
            <a:r>
              <a:rPr lang="en-GB" b="1" dirty="0">
                <a:latin typeface="Verdana" panose="020B0604030504040204" pitchFamily="34" charset="0"/>
                <a:ea typeface="Verdana" panose="020B0604030504040204" pitchFamily="34" charset="0"/>
                <a:cs typeface="Verdana" panose="020B0604030504040204" pitchFamily="34" charset="0"/>
              </a:rPr>
              <a:t>, </a:t>
            </a:r>
            <a:r>
              <a:rPr lang="en-GB" b="1" dirty="0" err="1">
                <a:solidFill>
                  <a:srgbClr val="FF0000"/>
                </a:solidFill>
                <a:latin typeface="Verdana" panose="020B0604030504040204" pitchFamily="34" charset="0"/>
                <a:ea typeface="Verdana" panose="020B0604030504040204" pitchFamily="34" charset="0"/>
                <a:cs typeface="Verdana" panose="020B0604030504040204" pitchFamily="34" charset="0"/>
              </a:rPr>
              <a:t>facendo</a:t>
            </a:r>
            <a:r>
              <a:rPr lang="en-GB" b="1" dirty="0">
                <a:solidFill>
                  <a:srgbClr val="FF0000"/>
                </a:solidFill>
                <a:latin typeface="Verdana" panose="020B0604030504040204" pitchFamily="34" charset="0"/>
                <a:ea typeface="Verdana" panose="020B0604030504040204" pitchFamily="34" charset="0"/>
                <a:cs typeface="Verdana" panose="020B0604030504040204" pitchFamily="34" charset="0"/>
              </a:rPr>
              <a:t> </a:t>
            </a:r>
            <a:r>
              <a:rPr lang="en-GB" b="1" dirty="0" err="1">
                <a:solidFill>
                  <a:srgbClr val="FF0000"/>
                </a:solidFill>
                <a:latin typeface="Verdana" panose="020B0604030504040204" pitchFamily="34" charset="0"/>
                <a:ea typeface="Verdana" panose="020B0604030504040204" pitchFamily="34" charset="0"/>
                <a:cs typeface="Verdana" panose="020B0604030504040204" pitchFamily="34" charset="0"/>
              </a:rPr>
              <a:t>espressamente</a:t>
            </a:r>
            <a:r>
              <a:rPr lang="en-GB" b="1" dirty="0">
                <a:solidFill>
                  <a:srgbClr val="FF0000"/>
                </a:solidFill>
                <a:latin typeface="Verdana" panose="020B0604030504040204" pitchFamily="34" charset="0"/>
                <a:ea typeface="Verdana" panose="020B0604030504040204" pitchFamily="34" charset="0"/>
                <a:cs typeface="Verdana" panose="020B0604030504040204" pitchFamily="34" charset="0"/>
              </a:rPr>
              <a:t> </a:t>
            </a:r>
            <a:r>
              <a:rPr lang="en-GB" b="1" dirty="0" err="1">
                <a:solidFill>
                  <a:srgbClr val="FF0000"/>
                </a:solidFill>
                <a:latin typeface="Verdana" panose="020B0604030504040204" pitchFamily="34" charset="0"/>
                <a:ea typeface="Verdana" panose="020B0604030504040204" pitchFamily="34" charset="0"/>
                <a:cs typeface="Verdana" panose="020B0604030504040204" pitchFamily="34" charset="0"/>
              </a:rPr>
              <a:t>riferimento</a:t>
            </a:r>
            <a:r>
              <a:rPr lang="en-GB" b="1" dirty="0">
                <a:solidFill>
                  <a:srgbClr val="FF0000"/>
                </a:solidFill>
                <a:latin typeface="Verdana" panose="020B0604030504040204" pitchFamily="34" charset="0"/>
                <a:ea typeface="Verdana" panose="020B0604030504040204" pitchFamily="34" charset="0"/>
                <a:cs typeface="Verdana" panose="020B0604030504040204" pitchFamily="34" charset="0"/>
              </a:rPr>
              <a:t> a </a:t>
            </a:r>
            <a:r>
              <a:rPr lang="en-GB" b="1" dirty="0" err="1">
                <a:solidFill>
                  <a:srgbClr val="FF0000"/>
                </a:solidFill>
                <a:latin typeface="Verdana" panose="020B0604030504040204" pitchFamily="34" charset="0"/>
                <a:ea typeface="Verdana" panose="020B0604030504040204" pitchFamily="34" charset="0"/>
                <a:cs typeface="Verdana" panose="020B0604030504040204" pitchFamily="34" charset="0"/>
              </a:rPr>
              <a:t>indici</a:t>
            </a:r>
            <a:r>
              <a:rPr lang="en-GB" b="1" dirty="0">
                <a:solidFill>
                  <a:srgbClr val="FF0000"/>
                </a:solidFill>
                <a:latin typeface="Verdana" panose="020B0604030504040204" pitchFamily="34" charset="0"/>
                <a:ea typeface="Verdana" panose="020B0604030504040204" pitchFamily="34" charset="0"/>
                <a:cs typeface="Verdana" panose="020B0604030504040204" pitchFamily="34" charset="0"/>
              </a:rPr>
              <a:t>/benchmark come base per </a:t>
            </a:r>
            <a:r>
              <a:rPr lang="en-GB" b="1" dirty="0" err="1">
                <a:solidFill>
                  <a:srgbClr val="FF0000"/>
                </a:solidFill>
                <a:latin typeface="Verdana" panose="020B0604030504040204" pitchFamily="34" charset="0"/>
                <a:ea typeface="Verdana" panose="020B0604030504040204" pitchFamily="34" charset="0"/>
                <a:cs typeface="Verdana" panose="020B0604030504040204" pitchFamily="34" charset="0"/>
              </a:rPr>
              <a:t>i</a:t>
            </a:r>
            <a:r>
              <a:rPr lang="en-GB" b="1" dirty="0">
                <a:solidFill>
                  <a:srgbClr val="FF0000"/>
                </a:solidFill>
                <a:latin typeface="Verdana" panose="020B0604030504040204" pitchFamily="34" charset="0"/>
                <a:ea typeface="Verdana" panose="020B0604030504040204" pitchFamily="34" charset="0"/>
                <a:cs typeface="Verdana" panose="020B0604030504040204" pitchFamily="34" charset="0"/>
              </a:rPr>
              <a:t> </a:t>
            </a:r>
            <a:r>
              <a:rPr lang="en-GB" b="1" dirty="0" err="1">
                <a:solidFill>
                  <a:srgbClr val="FF0000"/>
                </a:solidFill>
                <a:latin typeface="Verdana" panose="020B0604030504040204" pitchFamily="34" charset="0"/>
                <a:ea typeface="Verdana" panose="020B0604030504040204" pitchFamily="34" charset="0"/>
                <a:cs typeface="Verdana" panose="020B0604030504040204" pitchFamily="34" charset="0"/>
              </a:rPr>
              <a:t>prodotti</a:t>
            </a:r>
            <a:r>
              <a:rPr lang="en-GB" b="1" dirty="0">
                <a:solidFill>
                  <a:srgbClr val="FF0000"/>
                </a:solidFill>
                <a:latin typeface="Verdana" panose="020B0604030504040204" pitchFamily="34" charset="0"/>
                <a:ea typeface="Verdana" panose="020B0604030504040204" pitchFamily="34" charset="0"/>
                <a:cs typeface="Verdana" panose="020B0604030504040204" pitchFamily="34" charset="0"/>
              </a:rPr>
              <a:t> di </a:t>
            </a:r>
            <a:r>
              <a:rPr lang="en-GB" b="1" dirty="0" err="1">
                <a:solidFill>
                  <a:srgbClr val="FF0000"/>
                </a:solidFill>
                <a:latin typeface="Verdana" panose="020B0604030504040204" pitchFamily="34" charset="0"/>
                <a:ea typeface="Verdana" panose="020B0604030504040204" pitchFamily="34" charset="0"/>
                <a:cs typeface="Verdana" panose="020B0604030504040204" pitchFamily="34" charset="0"/>
              </a:rPr>
              <a:t>colore</a:t>
            </a:r>
            <a:r>
              <a:rPr lang="en-GB" b="1" dirty="0">
                <a:solidFill>
                  <a:srgbClr val="FF0000"/>
                </a:solidFill>
                <a:latin typeface="Verdana" panose="020B0604030504040204" pitchFamily="34" charset="0"/>
                <a:ea typeface="Verdana" panose="020B0604030504040204" pitchFamily="34" charset="0"/>
                <a:cs typeface="Verdana" panose="020B0604030504040204" pitchFamily="34" charset="0"/>
              </a:rPr>
              <a:t> </a:t>
            </a:r>
            <a:r>
              <a:rPr lang="en-GB" b="1" dirty="0" err="1">
                <a:solidFill>
                  <a:srgbClr val="FF0000"/>
                </a:solidFill>
                <a:latin typeface="Verdana" panose="020B0604030504040204" pitchFamily="34" charset="0"/>
                <a:ea typeface="Verdana" panose="020B0604030504040204" pitchFamily="34" charset="0"/>
                <a:cs typeface="Verdana" panose="020B0604030504040204" pitchFamily="34" charset="0"/>
              </a:rPr>
              <a:t>verde</a:t>
            </a:r>
            <a:r>
              <a:rPr lang="en-GB" b="1" dirty="0">
                <a:solidFill>
                  <a:srgbClr val="FF0000"/>
                </a:solidFill>
                <a:latin typeface="Verdana" panose="020B0604030504040204" pitchFamily="34" charset="0"/>
                <a:ea typeface="Verdana" panose="020B0604030504040204" pitchFamily="34" charset="0"/>
                <a:cs typeface="Verdana" panose="020B0604030504040204" pitchFamily="34" charset="0"/>
              </a:rPr>
              <a:t> </a:t>
            </a:r>
            <a:r>
              <a:rPr lang="en-GB" b="1" dirty="0" err="1">
                <a:solidFill>
                  <a:srgbClr val="FF0000"/>
                </a:solidFill>
                <a:latin typeface="Verdana" panose="020B0604030504040204" pitchFamily="34" charset="0"/>
                <a:ea typeface="Verdana" panose="020B0604030504040204" pitchFamily="34" charset="0"/>
                <a:cs typeface="Verdana" panose="020B0604030504040204" pitchFamily="34" charset="0"/>
              </a:rPr>
              <a:t>chiaro</a:t>
            </a:r>
            <a:r>
              <a:rPr lang="en-GB" b="1" dirty="0">
                <a:solidFill>
                  <a:srgbClr val="FF0000"/>
                </a:solidFill>
                <a:latin typeface="Verdana" panose="020B0604030504040204" pitchFamily="34" charset="0"/>
                <a:ea typeface="Verdana" panose="020B0604030504040204" pitchFamily="34" charset="0"/>
                <a:cs typeface="Verdana" panose="020B0604030504040204" pitchFamily="34" charset="0"/>
              </a:rPr>
              <a:t> o </a:t>
            </a:r>
            <a:r>
              <a:rPr lang="en-GB" b="1" dirty="0" err="1">
                <a:solidFill>
                  <a:srgbClr val="FF0000"/>
                </a:solidFill>
                <a:latin typeface="Verdana" panose="020B0604030504040204" pitchFamily="34" charset="0"/>
                <a:ea typeface="Verdana" panose="020B0604030504040204" pitchFamily="34" charset="0"/>
                <a:cs typeface="Verdana" panose="020B0604030504040204" pitchFamily="34" charset="0"/>
              </a:rPr>
              <a:t>scuro</a:t>
            </a:r>
            <a:r>
              <a:rPr lang="en-GB" b="1" dirty="0">
                <a:latin typeface="Verdana" panose="020B0604030504040204" pitchFamily="34" charset="0"/>
                <a:ea typeface="Verdana" panose="020B0604030504040204" pitchFamily="34" charset="0"/>
                <a:cs typeface="Verdana" panose="020B0604030504040204" pitchFamily="34" charset="0"/>
              </a:rPr>
              <a:t>.  </a:t>
            </a:r>
          </a:p>
        </p:txBody>
      </p:sp>
      <p:sp>
        <p:nvSpPr>
          <p:cNvPr id="4" name="Segnaposto numero diapositiva 3">
            <a:extLst>
              <a:ext uri="{FF2B5EF4-FFF2-40B4-BE49-F238E27FC236}">
                <a16:creationId xmlns:a16="http://schemas.microsoft.com/office/drawing/2014/main" id="{CC5FF1CF-011E-CF9D-853E-CC27537265C8}"/>
              </a:ext>
            </a:extLst>
          </p:cNvPr>
          <p:cNvSpPr>
            <a:spLocks noGrp="1"/>
          </p:cNvSpPr>
          <p:nvPr>
            <p:ph type="sldNum" sz="quarter" idx="12"/>
          </p:nvPr>
        </p:nvSpPr>
        <p:spPr/>
        <p:txBody>
          <a:bodyPr/>
          <a:lstStyle/>
          <a:p>
            <a:fld id="{687643BB-03DC-1E4C-B41C-8DC286ADACEE}" type="slidenum">
              <a:rPr lang="en-GB" smtClean="0"/>
              <a:t>10</a:t>
            </a:fld>
            <a:endParaRPr lang="en-GB"/>
          </a:p>
        </p:txBody>
      </p:sp>
      <p:pic>
        <p:nvPicPr>
          <p:cNvPr id="6" name="Immagine 5" descr="Immagine che contiene testo&#10;&#10;Descrizione generata automaticamente">
            <a:extLst>
              <a:ext uri="{FF2B5EF4-FFF2-40B4-BE49-F238E27FC236}">
                <a16:creationId xmlns:a16="http://schemas.microsoft.com/office/drawing/2014/main" id="{22D35AA8-FFAC-26B4-37F5-AD6911CF9549}"/>
              </a:ext>
            </a:extLst>
          </p:cNvPr>
          <p:cNvPicPr>
            <a:picLocks noChangeAspect="1"/>
          </p:cNvPicPr>
          <p:nvPr/>
        </p:nvPicPr>
        <p:blipFill>
          <a:blip r:embed="rId2"/>
          <a:stretch>
            <a:fillRect/>
          </a:stretch>
        </p:blipFill>
        <p:spPr>
          <a:xfrm rot="709231">
            <a:off x="10133292" y="252288"/>
            <a:ext cx="1648723" cy="1645854"/>
          </a:xfrm>
          <a:prstGeom prst="rect">
            <a:avLst/>
          </a:prstGeom>
        </p:spPr>
      </p:pic>
      <p:pic>
        <p:nvPicPr>
          <p:cNvPr id="7" name="Immagine 6" descr="Immagine che contiene testo, giocattolo, grafica vettoriale, bambola&#10;&#10;Descrizione generata automaticamente">
            <a:extLst>
              <a:ext uri="{FF2B5EF4-FFF2-40B4-BE49-F238E27FC236}">
                <a16:creationId xmlns:a16="http://schemas.microsoft.com/office/drawing/2014/main" id="{FF4DCA11-5331-FA20-771F-BC72340753CE}"/>
              </a:ext>
            </a:extLst>
          </p:cNvPr>
          <p:cNvPicPr>
            <a:picLocks noChangeAspect="1"/>
          </p:cNvPicPr>
          <p:nvPr/>
        </p:nvPicPr>
        <p:blipFill>
          <a:blip r:embed="rId3"/>
          <a:stretch>
            <a:fillRect/>
          </a:stretch>
        </p:blipFill>
        <p:spPr>
          <a:xfrm rot="19980211">
            <a:off x="539363" y="341413"/>
            <a:ext cx="1554752" cy="1608931"/>
          </a:xfrm>
          <a:prstGeom prst="rect">
            <a:avLst/>
          </a:prstGeom>
        </p:spPr>
      </p:pic>
    </p:spTree>
    <p:extLst>
      <p:ext uri="{BB962C8B-B14F-4D97-AF65-F5344CB8AC3E}">
        <p14:creationId xmlns:p14="http://schemas.microsoft.com/office/powerpoint/2010/main" val="23309082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71652A8-EA81-CD4E-51FB-D4839113BB43}"/>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BCDA26C3-D78D-229C-CA29-346F71C420EA}"/>
              </a:ext>
            </a:extLst>
          </p:cNvPr>
          <p:cNvSpPr>
            <a:spLocks noGrp="1"/>
          </p:cNvSpPr>
          <p:nvPr>
            <p:ph idx="1"/>
          </p:nvPr>
        </p:nvSpPr>
        <p:spPr/>
        <p:txBody>
          <a:bodyPr>
            <a:normAutofit/>
          </a:bodyPr>
          <a:lstStyle/>
          <a:p>
            <a:r>
              <a:rPr lang="en-GB" b="1" dirty="0">
                <a:latin typeface="Verdana" panose="020B0604030504040204" pitchFamily="34" charset="0"/>
                <a:ea typeface="Verdana" panose="020B0604030504040204" pitchFamily="34" charset="0"/>
                <a:cs typeface="Verdana" panose="020B0604030504040204" pitchFamily="34" charset="0"/>
              </a:rPr>
              <a:t>Per </a:t>
            </a:r>
            <a:r>
              <a:rPr lang="en-GB" b="1" dirty="0" err="1">
                <a:latin typeface="Verdana" panose="020B0604030504040204" pitchFamily="34" charset="0"/>
                <a:ea typeface="Verdana" panose="020B0604030504040204" pitchFamily="34" charset="0"/>
                <a:cs typeface="Verdana" panose="020B0604030504040204" pitchFamily="34" charset="0"/>
              </a:rPr>
              <a:t>produrre</a:t>
            </a:r>
            <a:r>
              <a:rPr lang="en-GB" b="1" dirty="0">
                <a:latin typeface="Verdana" panose="020B0604030504040204" pitchFamily="34" charset="0"/>
                <a:ea typeface="Verdana" panose="020B0604030504040204" pitchFamily="34" charset="0"/>
                <a:cs typeface="Verdana" panose="020B0604030504040204" pitchFamily="34" charset="0"/>
              </a:rPr>
              <a:t> </a:t>
            </a:r>
            <a:r>
              <a:rPr lang="en-GB" b="1" dirty="0" err="1">
                <a:latin typeface="Verdana" panose="020B0604030504040204" pitchFamily="34" charset="0"/>
                <a:ea typeface="Verdana" panose="020B0604030504040204" pitchFamily="34" charset="0"/>
                <a:cs typeface="Verdana" panose="020B0604030504040204" pitchFamily="34" charset="0"/>
              </a:rPr>
              <a:t>i</a:t>
            </a:r>
            <a:r>
              <a:rPr lang="en-GB" b="1" dirty="0">
                <a:latin typeface="Verdana" panose="020B0604030504040204" pitchFamily="34" charset="0"/>
                <a:ea typeface="Verdana" panose="020B0604030504040204" pitchFamily="34" charset="0"/>
                <a:cs typeface="Verdana" panose="020B0604030504040204" pitchFamily="34" charset="0"/>
              </a:rPr>
              <a:t> </a:t>
            </a:r>
            <a:r>
              <a:rPr lang="en-GB" b="1" dirty="0" err="1">
                <a:latin typeface="Verdana" panose="020B0604030504040204" pitchFamily="34" charset="0"/>
                <a:ea typeface="Verdana" panose="020B0604030504040204" pitchFamily="34" charset="0"/>
                <a:cs typeface="Verdana" panose="020B0604030504040204" pitchFamily="34" charset="0"/>
              </a:rPr>
              <a:t>loro</a:t>
            </a:r>
            <a:r>
              <a:rPr lang="en-GB" b="1" dirty="0">
                <a:latin typeface="Verdana" panose="020B0604030504040204" pitchFamily="34" charset="0"/>
                <a:ea typeface="Verdana" panose="020B0604030504040204" pitchFamily="34" charset="0"/>
                <a:cs typeface="Verdana" panose="020B0604030504040204" pitchFamily="34" charset="0"/>
              </a:rPr>
              <a:t> </a:t>
            </a:r>
            <a:r>
              <a:rPr lang="en-GB" b="1" dirty="0" err="1">
                <a:latin typeface="Verdana" panose="020B0604030504040204" pitchFamily="34" charset="0"/>
                <a:ea typeface="Verdana" panose="020B0604030504040204" pitchFamily="34" charset="0"/>
                <a:cs typeface="Verdana" panose="020B0604030504040204" pitchFamily="34" charset="0"/>
              </a:rPr>
              <a:t>indici</a:t>
            </a:r>
            <a:r>
              <a:rPr lang="en-GB" b="1" dirty="0">
                <a:latin typeface="Verdana" panose="020B0604030504040204" pitchFamily="34" charset="0"/>
                <a:ea typeface="Verdana" panose="020B0604030504040204" pitchFamily="34" charset="0"/>
                <a:cs typeface="Verdana" panose="020B0604030504040204" pitchFamily="34" charset="0"/>
              </a:rPr>
              <a:t>, </a:t>
            </a:r>
            <a:r>
              <a:rPr lang="en-GB" b="1" dirty="0" err="1">
                <a:latin typeface="Verdana" panose="020B0604030504040204" pitchFamily="34" charset="0"/>
                <a:ea typeface="Verdana" panose="020B0604030504040204" pitchFamily="34" charset="0"/>
                <a:cs typeface="Verdana" panose="020B0604030504040204" pitchFamily="34" charset="0"/>
              </a:rPr>
              <a:t>gli</a:t>
            </a:r>
            <a:r>
              <a:rPr lang="en-GB" b="1" dirty="0">
                <a:latin typeface="Verdana" panose="020B0604030504040204" pitchFamily="34" charset="0"/>
                <a:ea typeface="Verdana" panose="020B0604030504040204" pitchFamily="34" charset="0"/>
                <a:cs typeface="Verdana" panose="020B0604030504040204" pitchFamily="34" charset="0"/>
              </a:rPr>
              <a:t> </a:t>
            </a:r>
            <a:r>
              <a:rPr lang="en-GB" b="1" dirty="0" err="1">
                <a:latin typeface="Verdana" panose="020B0604030504040204" pitchFamily="34" charset="0"/>
                <a:ea typeface="Verdana" panose="020B0604030504040204" pitchFamily="34" charset="0"/>
                <a:cs typeface="Verdana" panose="020B0604030504040204" pitchFamily="34" charset="0"/>
              </a:rPr>
              <a:t>amministratori</a:t>
            </a:r>
            <a:r>
              <a:rPr lang="en-GB" b="1" dirty="0">
                <a:latin typeface="Verdana" panose="020B0604030504040204" pitchFamily="34" charset="0"/>
                <a:ea typeface="Verdana" panose="020B0604030504040204" pitchFamily="34" charset="0"/>
                <a:cs typeface="Verdana" panose="020B0604030504040204" pitchFamily="34" charset="0"/>
              </a:rPr>
              <a:t> </a:t>
            </a:r>
            <a:r>
              <a:rPr lang="en-GB" b="1" dirty="0" err="1">
                <a:latin typeface="Verdana" panose="020B0604030504040204" pitchFamily="34" charset="0"/>
                <a:ea typeface="Verdana" panose="020B0604030504040204" pitchFamily="34" charset="0"/>
                <a:cs typeface="Verdana" panose="020B0604030504040204" pitchFamily="34" charset="0"/>
              </a:rPr>
              <a:t>dei</a:t>
            </a:r>
            <a:r>
              <a:rPr lang="en-GB" b="1" dirty="0">
                <a:latin typeface="Verdana" panose="020B0604030504040204" pitchFamily="34" charset="0"/>
                <a:ea typeface="Verdana" panose="020B0604030504040204" pitchFamily="34" charset="0"/>
                <a:cs typeface="Verdana" panose="020B0604030504040204" pitchFamily="34" charset="0"/>
              </a:rPr>
              <a:t> benchmark, a </a:t>
            </a:r>
            <a:r>
              <a:rPr lang="en-GB" b="1" dirty="0" err="1">
                <a:latin typeface="Verdana" panose="020B0604030504040204" pitchFamily="34" charset="0"/>
                <a:ea typeface="Verdana" panose="020B0604030504040204" pitchFamily="34" charset="0"/>
                <a:cs typeface="Verdana" panose="020B0604030504040204" pitchFamily="34" charset="0"/>
              </a:rPr>
              <a:t>loro</a:t>
            </a:r>
            <a:r>
              <a:rPr lang="en-GB" b="1" dirty="0">
                <a:latin typeface="Verdana" panose="020B0604030504040204" pitchFamily="34" charset="0"/>
                <a:ea typeface="Verdana" panose="020B0604030504040204" pitchFamily="34" charset="0"/>
                <a:cs typeface="Verdana" panose="020B0604030504040204" pitchFamily="34" charset="0"/>
              </a:rPr>
              <a:t> volta, </a:t>
            </a:r>
            <a:r>
              <a:rPr lang="en-GB" b="1" dirty="0" err="1">
                <a:latin typeface="Verdana" panose="020B0604030504040204" pitchFamily="34" charset="0"/>
                <a:ea typeface="Verdana" panose="020B0604030504040204" pitchFamily="34" charset="0"/>
                <a:cs typeface="Verdana" panose="020B0604030504040204" pitchFamily="34" charset="0"/>
              </a:rPr>
              <a:t>ottengono</a:t>
            </a:r>
            <a:r>
              <a:rPr lang="en-GB" b="1" dirty="0">
                <a:latin typeface="Verdana" panose="020B0604030504040204" pitchFamily="34" charset="0"/>
                <a:ea typeface="Verdana" panose="020B0604030504040204" pitchFamily="34" charset="0"/>
                <a:cs typeface="Verdana" panose="020B0604030504040204" pitchFamily="34" charset="0"/>
              </a:rPr>
              <a:t> </a:t>
            </a:r>
            <a:r>
              <a:rPr lang="en-GB" b="1" dirty="0" err="1">
                <a:latin typeface="Verdana" panose="020B0604030504040204" pitchFamily="34" charset="0"/>
                <a:ea typeface="Verdana" panose="020B0604030504040204" pitchFamily="34" charset="0"/>
                <a:cs typeface="Verdana" panose="020B0604030504040204" pitchFamily="34" charset="0"/>
              </a:rPr>
              <a:t>queste</a:t>
            </a:r>
            <a:r>
              <a:rPr lang="en-GB" b="1" dirty="0">
                <a:latin typeface="Verdana" panose="020B0604030504040204" pitchFamily="34" charset="0"/>
                <a:ea typeface="Verdana" panose="020B0604030504040204" pitchFamily="34" charset="0"/>
                <a:cs typeface="Verdana" panose="020B0604030504040204" pitchFamily="34" charset="0"/>
              </a:rPr>
              <a:t> </a:t>
            </a:r>
            <a:r>
              <a:rPr lang="en-GB" b="1" dirty="0" err="1">
                <a:latin typeface="Verdana" panose="020B0604030504040204" pitchFamily="34" charset="0"/>
                <a:ea typeface="Verdana" panose="020B0604030504040204" pitchFamily="34" charset="0"/>
                <a:cs typeface="Verdana" panose="020B0604030504040204" pitchFamily="34" charset="0"/>
              </a:rPr>
              <a:t>informazioni</a:t>
            </a:r>
            <a:r>
              <a:rPr lang="en-GB" b="1" dirty="0">
                <a:latin typeface="Verdana" panose="020B0604030504040204" pitchFamily="34" charset="0"/>
                <a:ea typeface="Verdana" panose="020B0604030504040204" pitchFamily="34" charset="0"/>
                <a:cs typeface="Verdana" panose="020B0604030504040204" pitchFamily="34" charset="0"/>
              </a:rPr>
              <a:t> da </a:t>
            </a:r>
            <a:r>
              <a:rPr lang="en-GB" b="1" dirty="0" err="1">
                <a:solidFill>
                  <a:srgbClr val="FF0000"/>
                </a:solidFill>
                <a:latin typeface="Verdana" panose="020B0604030504040204" pitchFamily="34" charset="0"/>
                <a:ea typeface="Verdana" panose="020B0604030504040204" pitchFamily="34" charset="0"/>
                <a:cs typeface="Verdana" panose="020B0604030504040204" pitchFamily="34" charset="0"/>
              </a:rPr>
              <a:t>fornitori</a:t>
            </a:r>
            <a:r>
              <a:rPr lang="en-GB" b="1" dirty="0">
                <a:solidFill>
                  <a:srgbClr val="FF0000"/>
                </a:solidFill>
                <a:latin typeface="Verdana" panose="020B0604030504040204" pitchFamily="34" charset="0"/>
                <a:ea typeface="Verdana" panose="020B0604030504040204" pitchFamily="34" charset="0"/>
                <a:cs typeface="Verdana" panose="020B0604030504040204" pitchFamily="34" charset="0"/>
              </a:rPr>
              <a:t> </a:t>
            </a:r>
            <a:r>
              <a:rPr lang="en-GB" b="1" dirty="0" err="1">
                <a:solidFill>
                  <a:srgbClr val="FF0000"/>
                </a:solidFill>
                <a:latin typeface="Verdana" panose="020B0604030504040204" pitchFamily="34" charset="0"/>
                <a:ea typeface="Verdana" panose="020B0604030504040204" pitchFamily="34" charset="0"/>
                <a:cs typeface="Verdana" panose="020B0604030504040204" pitchFamily="34" charset="0"/>
              </a:rPr>
              <a:t>esterni</a:t>
            </a:r>
            <a:r>
              <a:rPr lang="en-GB" b="1" dirty="0">
                <a:solidFill>
                  <a:srgbClr val="FF0000"/>
                </a:solidFill>
                <a:latin typeface="Verdana" panose="020B0604030504040204" pitchFamily="34" charset="0"/>
                <a:ea typeface="Verdana" panose="020B0604030504040204" pitchFamily="34" charset="0"/>
                <a:cs typeface="Verdana" panose="020B0604030504040204" pitchFamily="34" charset="0"/>
              </a:rPr>
              <a:t> di rating/</a:t>
            </a:r>
            <a:r>
              <a:rPr lang="en-GB" b="1" dirty="0" err="1">
                <a:solidFill>
                  <a:srgbClr val="FF0000"/>
                </a:solidFill>
                <a:latin typeface="Verdana" panose="020B0604030504040204" pitchFamily="34" charset="0"/>
                <a:ea typeface="Verdana" panose="020B0604030504040204" pitchFamily="34" charset="0"/>
                <a:cs typeface="Verdana" panose="020B0604030504040204" pitchFamily="34" charset="0"/>
              </a:rPr>
              <a:t>dati</a:t>
            </a:r>
            <a:r>
              <a:rPr lang="en-GB" b="1" dirty="0">
                <a:latin typeface="Verdana" panose="020B0604030504040204" pitchFamily="34" charset="0"/>
                <a:ea typeface="Verdana" panose="020B0604030504040204" pitchFamily="34" charset="0"/>
                <a:cs typeface="Verdana" panose="020B0604030504040204" pitchFamily="34" charset="0"/>
              </a:rPr>
              <a:t>, </a:t>
            </a:r>
            <a:r>
              <a:rPr lang="en-GB" b="1" dirty="0" err="1">
                <a:latin typeface="Verdana" panose="020B0604030504040204" pitchFamily="34" charset="0"/>
                <a:ea typeface="Verdana" panose="020B0604030504040204" pitchFamily="34" charset="0"/>
                <a:cs typeface="Verdana" panose="020B0604030504040204" pitchFamily="34" charset="0"/>
              </a:rPr>
              <a:t>anche</a:t>
            </a:r>
            <a:r>
              <a:rPr lang="en-GB" b="1" dirty="0">
                <a:latin typeface="Verdana" panose="020B0604030504040204" pitchFamily="34" charset="0"/>
                <a:ea typeface="Verdana" panose="020B0604030504040204" pitchFamily="34" charset="0"/>
                <a:cs typeface="Verdana" panose="020B0604030504040204" pitchFamily="34" charset="0"/>
              </a:rPr>
              <a:t> per </a:t>
            </a:r>
            <a:r>
              <a:rPr lang="en-GB" b="1" dirty="0" err="1">
                <a:latin typeface="Verdana" panose="020B0604030504040204" pitchFamily="34" charset="0"/>
                <a:ea typeface="Verdana" panose="020B0604030504040204" pitchFamily="34" charset="0"/>
                <a:cs typeface="Verdana" panose="020B0604030504040204" pitchFamily="34" charset="0"/>
              </a:rPr>
              <a:t>specifici</a:t>
            </a:r>
            <a:r>
              <a:rPr lang="en-GB" b="1" dirty="0">
                <a:latin typeface="Verdana" panose="020B0604030504040204" pitchFamily="34" charset="0"/>
                <a:ea typeface="Verdana" panose="020B0604030504040204" pitchFamily="34" charset="0"/>
                <a:cs typeface="Verdana" panose="020B0604030504040204" pitchFamily="34" charset="0"/>
              </a:rPr>
              <a:t> tipi di </a:t>
            </a:r>
            <a:r>
              <a:rPr lang="en-GB" b="1" dirty="0" err="1">
                <a:latin typeface="Verdana" panose="020B0604030504040204" pitchFamily="34" charset="0"/>
                <a:ea typeface="Verdana" panose="020B0604030504040204" pitchFamily="34" charset="0"/>
                <a:cs typeface="Verdana" panose="020B0604030504040204" pitchFamily="34" charset="0"/>
              </a:rPr>
              <a:t>strumenti</a:t>
            </a:r>
            <a:r>
              <a:rPr lang="en-GB" b="1" dirty="0">
                <a:latin typeface="Verdana" panose="020B0604030504040204" pitchFamily="34" charset="0"/>
                <a:ea typeface="Verdana" panose="020B0604030504040204" pitchFamily="34" charset="0"/>
                <a:cs typeface="Verdana" panose="020B0604030504040204" pitchFamily="34" charset="0"/>
              </a:rPr>
              <a:t>, come </a:t>
            </a:r>
            <a:r>
              <a:rPr lang="en-GB" b="1" dirty="0" err="1">
                <a:latin typeface="Verdana" panose="020B0604030504040204" pitchFamily="34" charset="0"/>
                <a:ea typeface="Verdana" panose="020B0604030504040204" pitchFamily="34" charset="0"/>
                <a:cs typeface="Verdana" panose="020B0604030504040204" pitchFamily="34" charset="0"/>
              </a:rPr>
              <a:t>i</a:t>
            </a:r>
            <a:r>
              <a:rPr lang="en-GB" b="1" dirty="0">
                <a:latin typeface="Verdana" panose="020B0604030504040204" pitchFamily="34" charset="0"/>
                <a:ea typeface="Verdana" panose="020B0604030504040204" pitchFamily="34" charset="0"/>
                <a:cs typeface="Verdana" panose="020B0604030504040204" pitchFamily="34" charset="0"/>
              </a:rPr>
              <a:t> green bond.</a:t>
            </a:r>
          </a:p>
          <a:p>
            <a:r>
              <a:rPr lang="en-GB" b="1" dirty="0" err="1">
                <a:latin typeface="Verdana" panose="020B0604030504040204" pitchFamily="34" charset="0"/>
                <a:ea typeface="Verdana" panose="020B0604030504040204" pitchFamily="34" charset="0"/>
                <a:cs typeface="Verdana" panose="020B0604030504040204" pitchFamily="34" charset="0"/>
              </a:rPr>
              <a:t>Pertanto</a:t>
            </a:r>
            <a:r>
              <a:rPr lang="en-GB" b="1" dirty="0">
                <a:latin typeface="Verdana" panose="020B0604030504040204" pitchFamily="34" charset="0"/>
                <a:ea typeface="Verdana" panose="020B0604030504040204" pitchFamily="34" charset="0"/>
                <a:cs typeface="Verdana" panose="020B0604030504040204" pitchFamily="34" charset="0"/>
              </a:rPr>
              <a:t>, come per </a:t>
            </a:r>
            <a:r>
              <a:rPr lang="en-GB" b="1" dirty="0" err="1">
                <a:latin typeface="Verdana" panose="020B0604030504040204" pitchFamily="34" charset="0"/>
                <a:ea typeface="Verdana" panose="020B0604030504040204" pitchFamily="34" charset="0"/>
                <a:cs typeface="Verdana" panose="020B0604030504040204" pitchFamily="34" charset="0"/>
              </a:rPr>
              <a:t>i</a:t>
            </a:r>
            <a:r>
              <a:rPr lang="en-GB" b="1" dirty="0">
                <a:latin typeface="Verdana" panose="020B0604030504040204" pitchFamily="34" charset="0"/>
                <a:ea typeface="Verdana" panose="020B0604030504040204" pitchFamily="34" charset="0"/>
                <a:cs typeface="Verdana" panose="020B0604030504040204" pitchFamily="34" charset="0"/>
              </a:rPr>
              <a:t> </a:t>
            </a:r>
            <a:r>
              <a:rPr lang="en-GB" b="1" dirty="0" err="1">
                <a:latin typeface="Verdana" panose="020B0604030504040204" pitchFamily="34" charset="0"/>
                <a:ea typeface="Verdana" panose="020B0604030504040204" pitchFamily="34" charset="0"/>
                <a:cs typeface="Verdana" panose="020B0604030504040204" pitchFamily="34" charset="0"/>
              </a:rPr>
              <a:t>fondi</a:t>
            </a:r>
            <a:r>
              <a:rPr lang="en-GB" b="1" dirty="0">
                <a:latin typeface="Verdana" panose="020B0604030504040204" pitchFamily="34" charset="0"/>
                <a:ea typeface="Verdana" panose="020B0604030504040204" pitchFamily="34" charset="0"/>
                <a:cs typeface="Verdana" panose="020B0604030504040204" pitchFamily="34" charset="0"/>
              </a:rPr>
              <a:t> </a:t>
            </a:r>
            <a:r>
              <a:rPr lang="en-GB" b="1" dirty="0" err="1">
                <a:latin typeface="Verdana" panose="020B0604030504040204" pitchFamily="34" charset="0"/>
                <a:ea typeface="Verdana" panose="020B0604030504040204" pitchFamily="34" charset="0"/>
                <a:cs typeface="Verdana" panose="020B0604030504040204" pitchFamily="34" charset="0"/>
              </a:rPr>
              <a:t>indicizzati</a:t>
            </a:r>
            <a:r>
              <a:rPr lang="en-GB" b="1" dirty="0">
                <a:latin typeface="Verdana" panose="020B0604030504040204" pitchFamily="34" charset="0"/>
                <a:ea typeface="Verdana" panose="020B0604030504040204" pitchFamily="34" charset="0"/>
                <a:cs typeface="Verdana" panose="020B0604030504040204" pitchFamily="34" charset="0"/>
              </a:rPr>
              <a:t> </a:t>
            </a:r>
            <a:r>
              <a:rPr lang="en-GB" b="1" dirty="0" err="1">
                <a:latin typeface="Verdana" panose="020B0604030504040204" pitchFamily="34" charset="0"/>
                <a:ea typeface="Verdana" panose="020B0604030504040204" pitchFamily="34" charset="0"/>
                <a:cs typeface="Verdana" panose="020B0604030504040204" pitchFamily="34" charset="0"/>
              </a:rPr>
              <a:t>tradizionali</a:t>
            </a:r>
            <a:r>
              <a:rPr lang="en-GB" b="1" dirty="0">
                <a:latin typeface="Verdana" panose="020B0604030504040204" pitchFamily="34" charset="0"/>
                <a:ea typeface="Verdana" panose="020B0604030504040204" pitchFamily="34" charset="0"/>
                <a:cs typeface="Verdana" panose="020B0604030504040204" pitchFamily="34" charset="0"/>
              </a:rPr>
              <a:t> e </a:t>
            </a:r>
            <a:r>
              <a:rPr lang="en-GB" b="1" dirty="0" err="1">
                <a:latin typeface="Verdana" panose="020B0604030504040204" pitchFamily="34" charset="0"/>
                <a:ea typeface="Verdana" panose="020B0604030504040204" pitchFamily="34" charset="0"/>
                <a:cs typeface="Verdana" panose="020B0604030504040204" pitchFamily="34" charset="0"/>
              </a:rPr>
              <a:t>i</a:t>
            </a:r>
            <a:r>
              <a:rPr lang="en-GB" b="1" dirty="0">
                <a:latin typeface="Verdana" panose="020B0604030504040204" pitchFamily="34" charset="0"/>
                <a:ea typeface="Verdana" panose="020B0604030504040204" pitchFamily="34" charset="0"/>
                <a:cs typeface="Verdana" panose="020B0604030504040204" pitchFamily="34" charset="0"/>
              </a:rPr>
              <a:t> rating del </a:t>
            </a:r>
            <a:r>
              <a:rPr lang="en-GB" b="1" dirty="0" err="1">
                <a:latin typeface="Verdana" panose="020B0604030504040204" pitchFamily="34" charset="0"/>
                <a:ea typeface="Verdana" panose="020B0604030504040204" pitchFamily="34" charset="0"/>
                <a:cs typeface="Verdana" panose="020B0604030504040204" pitchFamily="34" charset="0"/>
              </a:rPr>
              <a:t>credito</a:t>
            </a:r>
            <a:r>
              <a:rPr lang="en-GB" b="1" dirty="0">
                <a:latin typeface="Verdana" panose="020B0604030504040204" pitchFamily="34" charset="0"/>
                <a:ea typeface="Verdana" panose="020B0604030504040204" pitchFamily="34" charset="0"/>
                <a:cs typeface="Verdana" panose="020B0604030504040204" pitchFamily="34" charset="0"/>
              </a:rPr>
              <a:t>, </a:t>
            </a:r>
            <a:r>
              <a:rPr lang="en-GB" b="1" dirty="0" err="1">
                <a:solidFill>
                  <a:srgbClr val="FF0000"/>
                </a:solidFill>
                <a:latin typeface="Verdana" panose="020B0604030504040204" pitchFamily="34" charset="0"/>
                <a:ea typeface="Verdana" panose="020B0604030504040204" pitchFamily="34" charset="0"/>
                <a:cs typeface="Verdana" panose="020B0604030504040204" pitchFamily="34" charset="0"/>
              </a:rPr>
              <a:t>gli</a:t>
            </a:r>
            <a:r>
              <a:rPr lang="en-GB" b="1" dirty="0">
                <a:solidFill>
                  <a:srgbClr val="FF0000"/>
                </a:solidFill>
                <a:latin typeface="Verdana" panose="020B0604030504040204" pitchFamily="34" charset="0"/>
                <a:ea typeface="Verdana" panose="020B0604030504040204" pitchFamily="34" charset="0"/>
                <a:cs typeface="Verdana" panose="020B0604030504040204" pitchFamily="34" charset="0"/>
              </a:rPr>
              <a:t> </a:t>
            </a:r>
            <a:r>
              <a:rPr lang="en-GB" b="1" dirty="0" err="1">
                <a:solidFill>
                  <a:srgbClr val="FF0000"/>
                </a:solidFill>
                <a:latin typeface="Verdana" panose="020B0604030504040204" pitchFamily="34" charset="0"/>
                <a:ea typeface="Verdana" panose="020B0604030504040204" pitchFamily="34" charset="0"/>
                <a:cs typeface="Verdana" panose="020B0604030504040204" pitchFamily="34" charset="0"/>
              </a:rPr>
              <a:t>infomediari</a:t>
            </a:r>
            <a:r>
              <a:rPr lang="en-GB" b="1" dirty="0">
                <a:solidFill>
                  <a:srgbClr val="FF0000"/>
                </a:solidFill>
                <a:latin typeface="Verdana" panose="020B0604030504040204" pitchFamily="34" charset="0"/>
                <a:ea typeface="Verdana" panose="020B0604030504040204" pitchFamily="34" charset="0"/>
                <a:cs typeface="Verdana" panose="020B0604030504040204" pitchFamily="34" charset="0"/>
              </a:rPr>
              <a:t> ESG </a:t>
            </a:r>
            <a:r>
              <a:rPr lang="en-GB" b="1" dirty="0" err="1">
                <a:solidFill>
                  <a:srgbClr val="FF0000"/>
                </a:solidFill>
                <a:latin typeface="Verdana" panose="020B0604030504040204" pitchFamily="34" charset="0"/>
                <a:ea typeface="Verdana" panose="020B0604030504040204" pitchFamily="34" charset="0"/>
                <a:cs typeface="Verdana" panose="020B0604030504040204" pitchFamily="34" charset="0"/>
              </a:rPr>
              <a:t>svolgono</a:t>
            </a:r>
            <a:r>
              <a:rPr lang="en-GB" b="1" dirty="0">
                <a:solidFill>
                  <a:srgbClr val="FF0000"/>
                </a:solidFill>
                <a:latin typeface="Verdana" panose="020B0604030504040204" pitchFamily="34" charset="0"/>
                <a:ea typeface="Verdana" panose="020B0604030504040204" pitchFamily="34" charset="0"/>
                <a:cs typeface="Verdana" panose="020B0604030504040204" pitchFamily="34" charset="0"/>
              </a:rPr>
              <a:t> </a:t>
            </a:r>
            <a:r>
              <a:rPr lang="en-GB" b="1" dirty="0" err="1">
                <a:solidFill>
                  <a:srgbClr val="FF0000"/>
                </a:solidFill>
                <a:latin typeface="Verdana" panose="020B0604030504040204" pitchFamily="34" charset="0"/>
                <a:ea typeface="Verdana" panose="020B0604030504040204" pitchFamily="34" charset="0"/>
                <a:cs typeface="Verdana" panose="020B0604030504040204" pitchFamily="34" charset="0"/>
              </a:rPr>
              <a:t>una</a:t>
            </a:r>
            <a:r>
              <a:rPr lang="en-GB" b="1" dirty="0">
                <a:solidFill>
                  <a:srgbClr val="FF0000"/>
                </a:solidFill>
                <a:latin typeface="Verdana" panose="020B0604030504040204" pitchFamily="34" charset="0"/>
                <a:ea typeface="Verdana" panose="020B0604030504040204" pitchFamily="34" charset="0"/>
                <a:cs typeface="Verdana" panose="020B0604030504040204" pitchFamily="34" charset="0"/>
              </a:rPr>
              <a:t> </a:t>
            </a:r>
            <a:r>
              <a:rPr lang="en-GB" b="1" dirty="0" err="1">
                <a:solidFill>
                  <a:srgbClr val="FF0000"/>
                </a:solidFill>
                <a:latin typeface="Verdana" panose="020B0604030504040204" pitchFamily="34" charset="0"/>
                <a:ea typeface="Verdana" panose="020B0604030504040204" pitchFamily="34" charset="0"/>
                <a:cs typeface="Verdana" panose="020B0604030504040204" pitchFamily="34" charset="0"/>
              </a:rPr>
              <a:t>funzione</a:t>
            </a:r>
            <a:r>
              <a:rPr lang="en-GB" b="1" dirty="0">
                <a:solidFill>
                  <a:srgbClr val="FF0000"/>
                </a:solidFill>
                <a:latin typeface="Verdana" panose="020B0604030504040204" pitchFamily="34" charset="0"/>
                <a:ea typeface="Verdana" panose="020B0604030504040204" pitchFamily="34" charset="0"/>
                <a:cs typeface="Verdana" panose="020B0604030504040204" pitchFamily="34" charset="0"/>
              </a:rPr>
              <a:t> di gatekeeper </a:t>
            </a:r>
            <a:r>
              <a:rPr lang="en-GB" b="1" dirty="0" err="1">
                <a:solidFill>
                  <a:srgbClr val="FF0000"/>
                </a:solidFill>
                <a:latin typeface="Verdana" panose="020B0604030504040204" pitchFamily="34" charset="0"/>
                <a:ea typeface="Verdana" panose="020B0604030504040204" pitchFamily="34" charset="0"/>
                <a:cs typeface="Verdana" panose="020B0604030504040204" pitchFamily="34" charset="0"/>
              </a:rPr>
              <a:t>nel</a:t>
            </a:r>
            <a:r>
              <a:rPr lang="en-GB" b="1" dirty="0">
                <a:solidFill>
                  <a:srgbClr val="FF0000"/>
                </a:solidFill>
                <a:latin typeface="Verdana" panose="020B0604030504040204" pitchFamily="34" charset="0"/>
                <a:ea typeface="Verdana" panose="020B0604030504040204" pitchFamily="34" charset="0"/>
                <a:cs typeface="Verdana" panose="020B0604030504040204" pitchFamily="34" charset="0"/>
              </a:rPr>
              <a:t> </a:t>
            </a:r>
            <a:r>
              <a:rPr lang="en-GB" b="1" dirty="0" err="1">
                <a:solidFill>
                  <a:srgbClr val="FF0000"/>
                </a:solidFill>
                <a:latin typeface="Verdana" panose="020B0604030504040204" pitchFamily="34" charset="0"/>
                <a:ea typeface="Verdana" panose="020B0604030504040204" pitchFamily="34" charset="0"/>
                <a:cs typeface="Verdana" panose="020B0604030504040204" pitchFamily="34" charset="0"/>
              </a:rPr>
              <a:t>mercato</a:t>
            </a:r>
            <a:r>
              <a:rPr lang="en-GB" b="1" dirty="0">
                <a:solidFill>
                  <a:srgbClr val="FF0000"/>
                </a:solidFill>
                <a:latin typeface="Verdana" panose="020B0604030504040204" pitchFamily="34" charset="0"/>
                <a:ea typeface="Verdana" panose="020B0604030504040204" pitchFamily="34" charset="0"/>
                <a:cs typeface="Verdana" panose="020B0604030504040204" pitchFamily="34" charset="0"/>
              </a:rPr>
              <a:t> </a:t>
            </a:r>
            <a:r>
              <a:rPr lang="en-GB" b="1" dirty="0" err="1">
                <a:solidFill>
                  <a:srgbClr val="FF0000"/>
                </a:solidFill>
                <a:latin typeface="Verdana" panose="020B0604030504040204" pitchFamily="34" charset="0"/>
                <a:ea typeface="Verdana" panose="020B0604030504040204" pitchFamily="34" charset="0"/>
                <a:cs typeface="Verdana" panose="020B0604030504040204" pitchFamily="34" charset="0"/>
              </a:rPr>
              <a:t>della</a:t>
            </a:r>
            <a:r>
              <a:rPr lang="en-GB" b="1" dirty="0">
                <a:solidFill>
                  <a:srgbClr val="FF0000"/>
                </a:solidFill>
                <a:latin typeface="Verdana" panose="020B0604030504040204" pitchFamily="34" charset="0"/>
                <a:ea typeface="Verdana" panose="020B0604030504040204" pitchFamily="34" charset="0"/>
                <a:cs typeface="Verdana" panose="020B0604030504040204" pitchFamily="34" charset="0"/>
              </a:rPr>
              <a:t> </a:t>
            </a:r>
            <a:r>
              <a:rPr lang="en-GB" b="1" dirty="0" err="1">
                <a:solidFill>
                  <a:srgbClr val="FF0000"/>
                </a:solidFill>
                <a:latin typeface="Verdana" panose="020B0604030504040204" pitchFamily="34" charset="0"/>
                <a:ea typeface="Verdana" panose="020B0604030504040204" pitchFamily="34" charset="0"/>
                <a:cs typeface="Verdana" panose="020B0604030504040204" pitchFamily="34" charset="0"/>
              </a:rPr>
              <a:t>finanza</a:t>
            </a:r>
            <a:r>
              <a:rPr lang="en-GB" b="1" dirty="0">
                <a:solidFill>
                  <a:srgbClr val="FF0000"/>
                </a:solidFill>
                <a:latin typeface="Verdana" panose="020B0604030504040204" pitchFamily="34" charset="0"/>
                <a:ea typeface="Verdana" panose="020B0604030504040204" pitchFamily="34" charset="0"/>
                <a:cs typeface="Verdana" panose="020B0604030504040204" pitchFamily="34" charset="0"/>
              </a:rPr>
              <a:t> </a:t>
            </a:r>
            <a:r>
              <a:rPr lang="en-GB" b="1" dirty="0" err="1">
                <a:solidFill>
                  <a:srgbClr val="FF0000"/>
                </a:solidFill>
                <a:latin typeface="Verdana" panose="020B0604030504040204" pitchFamily="34" charset="0"/>
                <a:ea typeface="Verdana" panose="020B0604030504040204" pitchFamily="34" charset="0"/>
                <a:cs typeface="Verdana" panose="020B0604030504040204" pitchFamily="34" charset="0"/>
              </a:rPr>
              <a:t>sostenibile</a:t>
            </a:r>
            <a:r>
              <a:rPr lang="en-GB" b="1" dirty="0">
                <a:solidFill>
                  <a:srgbClr val="FF0000"/>
                </a:solidFill>
                <a:latin typeface="Verdana" panose="020B0604030504040204" pitchFamily="34" charset="0"/>
                <a:ea typeface="Verdana" panose="020B0604030504040204" pitchFamily="34" charset="0"/>
                <a:cs typeface="Verdana" panose="020B0604030504040204" pitchFamily="34" charset="0"/>
              </a:rPr>
              <a:t> .</a:t>
            </a:r>
          </a:p>
        </p:txBody>
      </p:sp>
      <p:sp>
        <p:nvSpPr>
          <p:cNvPr id="4" name="Segnaposto numero diapositiva 3">
            <a:extLst>
              <a:ext uri="{FF2B5EF4-FFF2-40B4-BE49-F238E27FC236}">
                <a16:creationId xmlns:a16="http://schemas.microsoft.com/office/drawing/2014/main" id="{CC94F33E-FD92-13AB-72E1-475F29C02C46}"/>
              </a:ext>
            </a:extLst>
          </p:cNvPr>
          <p:cNvSpPr>
            <a:spLocks noGrp="1"/>
          </p:cNvSpPr>
          <p:nvPr>
            <p:ph type="sldNum" sz="quarter" idx="12"/>
          </p:nvPr>
        </p:nvSpPr>
        <p:spPr/>
        <p:txBody>
          <a:bodyPr/>
          <a:lstStyle/>
          <a:p>
            <a:fld id="{687643BB-03DC-1E4C-B41C-8DC286ADACEE}" type="slidenum">
              <a:rPr lang="en-GB" smtClean="0"/>
              <a:t>11</a:t>
            </a:fld>
            <a:endParaRPr lang="en-GB"/>
          </a:p>
        </p:txBody>
      </p:sp>
    </p:spTree>
    <p:extLst>
      <p:ext uri="{BB962C8B-B14F-4D97-AF65-F5344CB8AC3E}">
        <p14:creationId xmlns:p14="http://schemas.microsoft.com/office/powerpoint/2010/main" val="37279446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21F6784-8012-7DF0-F43C-488451F3E250}"/>
              </a:ext>
            </a:extLst>
          </p:cNvPr>
          <p:cNvSpPr>
            <a:spLocks noGrp="1"/>
          </p:cNvSpPr>
          <p:nvPr>
            <p:ph type="title"/>
          </p:nvPr>
        </p:nvSpPr>
        <p:spPr/>
        <p:txBody>
          <a:bodyPr/>
          <a:lstStyle/>
          <a:p>
            <a:endParaRPr lang="en-GB"/>
          </a:p>
        </p:txBody>
      </p:sp>
      <p:pic>
        <p:nvPicPr>
          <p:cNvPr id="5" name="Segnaposto contenuto 4" descr="Immagine che contiene testo, diagramma, Piano, schermata&#10;&#10;Descrizione generata automaticamente">
            <a:extLst>
              <a:ext uri="{FF2B5EF4-FFF2-40B4-BE49-F238E27FC236}">
                <a16:creationId xmlns:a16="http://schemas.microsoft.com/office/drawing/2014/main" id="{6E32B79C-A6D9-5131-2403-1AD00AD42347}"/>
              </a:ext>
            </a:extLst>
          </p:cNvPr>
          <p:cNvPicPr>
            <a:picLocks noGrp="1" noChangeAspect="1"/>
          </p:cNvPicPr>
          <p:nvPr>
            <p:ph idx="1"/>
          </p:nvPr>
        </p:nvPicPr>
        <p:blipFill>
          <a:blip r:embed="rId2"/>
          <a:stretch>
            <a:fillRect/>
          </a:stretch>
        </p:blipFill>
        <p:spPr>
          <a:xfrm>
            <a:off x="940525" y="470263"/>
            <a:ext cx="9744891" cy="5891347"/>
          </a:xfrm>
        </p:spPr>
      </p:pic>
      <p:cxnSp>
        <p:nvCxnSpPr>
          <p:cNvPr id="9" name="Connettore 2 8">
            <a:extLst>
              <a:ext uri="{FF2B5EF4-FFF2-40B4-BE49-F238E27FC236}">
                <a16:creationId xmlns:a16="http://schemas.microsoft.com/office/drawing/2014/main" id="{464C888F-32EE-5EE7-FE4D-6475EEADB850}"/>
              </a:ext>
            </a:extLst>
          </p:cNvPr>
          <p:cNvCxnSpPr>
            <a:cxnSpLocks/>
          </p:cNvCxnSpPr>
          <p:nvPr/>
        </p:nvCxnSpPr>
        <p:spPr>
          <a:xfrm flipH="1">
            <a:off x="8164286" y="1690688"/>
            <a:ext cx="1672045" cy="2058352"/>
          </a:xfrm>
          <a:prstGeom prst="straightConnector1">
            <a:avLst/>
          </a:prstGeom>
          <a:ln w="5715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11" name="Segnaposto numero diapositiva 10">
            <a:extLst>
              <a:ext uri="{FF2B5EF4-FFF2-40B4-BE49-F238E27FC236}">
                <a16:creationId xmlns:a16="http://schemas.microsoft.com/office/drawing/2014/main" id="{891B3A20-6330-5069-DEA0-1314D9A8F783}"/>
              </a:ext>
            </a:extLst>
          </p:cNvPr>
          <p:cNvSpPr>
            <a:spLocks noGrp="1"/>
          </p:cNvSpPr>
          <p:nvPr>
            <p:ph type="sldNum" sz="quarter" idx="12"/>
          </p:nvPr>
        </p:nvSpPr>
        <p:spPr/>
        <p:txBody>
          <a:bodyPr/>
          <a:lstStyle/>
          <a:p>
            <a:fld id="{687643BB-03DC-1E4C-B41C-8DC286ADACEE}" type="slidenum">
              <a:rPr lang="en-GB" smtClean="0"/>
              <a:t>12</a:t>
            </a:fld>
            <a:endParaRPr lang="en-GB"/>
          </a:p>
        </p:txBody>
      </p:sp>
      <p:sp>
        <p:nvSpPr>
          <p:cNvPr id="12" name="CasellaDiTesto 11">
            <a:extLst>
              <a:ext uri="{FF2B5EF4-FFF2-40B4-BE49-F238E27FC236}">
                <a16:creationId xmlns:a16="http://schemas.microsoft.com/office/drawing/2014/main" id="{A0AB268D-9B1E-5890-3EA8-8BF744329435}"/>
              </a:ext>
            </a:extLst>
          </p:cNvPr>
          <p:cNvSpPr txBox="1"/>
          <p:nvPr/>
        </p:nvSpPr>
        <p:spPr>
          <a:xfrm>
            <a:off x="971637" y="6387737"/>
            <a:ext cx="3803926" cy="369332"/>
          </a:xfrm>
          <a:prstGeom prst="rect">
            <a:avLst/>
          </a:prstGeom>
          <a:noFill/>
        </p:spPr>
        <p:txBody>
          <a:bodyPr wrap="none" rtlCol="0">
            <a:spAutoFit/>
          </a:bodyPr>
          <a:lstStyle/>
          <a:p>
            <a:r>
              <a:rPr lang="it-IT" dirty="0"/>
              <a:t>Fonte: Ramos Munoz, </a:t>
            </a:r>
            <a:r>
              <a:rPr lang="it-IT" dirty="0" err="1"/>
              <a:t>Smolenska</a:t>
            </a:r>
            <a:r>
              <a:rPr lang="it-IT" dirty="0"/>
              <a:t> 2023</a:t>
            </a:r>
          </a:p>
        </p:txBody>
      </p:sp>
    </p:spTree>
    <p:extLst>
      <p:ext uri="{BB962C8B-B14F-4D97-AF65-F5344CB8AC3E}">
        <p14:creationId xmlns:p14="http://schemas.microsoft.com/office/powerpoint/2010/main" val="42190594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197DB20-0A17-4C6D-7776-323FF84311A1}"/>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F9357BAE-707B-0294-DFE9-E52BD2EB89BD}"/>
              </a:ext>
            </a:extLst>
          </p:cNvPr>
          <p:cNvSpPr>
            <a:spLocks noGrp="1"/>
          </p:cNvSpPr>
          <p:nvPr>
            <p:ph idx="1"/>
          </p:nvPr>
        </p:nvSpPr>
        <p:spPr/>
        <p:txBody>
          <a:bodyPr>
            <a:normAutofit/>
          </a:bodyPr>
          <a:lstStyle/>
          <a:p>
            <a:r>
              <a:rPr lang="en-GB" b="1" dirty="0">
                <a:latin typeface="Verdana" panose="020B0604030504040204" pitchFamily="34" charset="0"/>
                <a:ea typeface="Verdana" panose="020B0604030504040204" pitchFamily="34" charset="0"/>
                <a:cs typeface="Verdana" panose="020B0604030504040204" pitchFamily="34" charset="0"/>
              </a:rPr>
              <a:t>Per </a:t>
            </a:r>
            <a:r>
              <a:rPr lang="en-GB" b="1" dirty="0" err="1">
                <a:latin typeface="Verdana" panose="020B0604030504040204" pitchFamily="34" charset="0"/>
                <a:ea typeface="Verdana" panose="020B0604030504040204" pitchFamily="34" charset="0"/>
                <a:cs typeface="Verdana" panose="020B0604030504040204" pitchFamily="34" charset="0"/>
              </a:rPr>
              <a:t>quanto</a:t>
            </a:r>
            <a:r>
              <a:rPr lang="en-GB" b="1" dirty="0">
                <a:latin typeface="Verdana" panose="020B0604030504040204" pitchFamily="34" charset="0"/>
                <a:ea typeface="Verdana" panose="020B0604030504040204" pitchFamily="34" charset="0"/>
                <a:cs typeface="Verdana" panose="020B0604030504040204" pitchFamily="34" charset="0"/>
              </a:rPr>
              <a:t> </a:t>
            </a:r>
            <a:r>
              <a:rPr lang="en-GB" b="1" dirty="0" err="1">
                <a:latin typeface="Verdana" panose="020B0604030504040204" pitchFamily="34" charset="0"/>
                <a:ea typeface="Verdana" panose="020B0604030504040204" pitchFamily="34" charset="0"/>
                <a:cs typeface="Verdana" panose="020B0604030504040204" pitchFamily="34" charset="0"/>
              </a:rPr>
              <a:t>riguarda</a:t>
            </a:r>
            <a:r>
              <a:rPr lang="en-GB" b="1" dirty="0">
                <a:latin typeface="Verdana" panose="020B0604030504040204" pitchFamily="34" charset="0"/>
                <a:ea typeface="Verdana" panose="020B0604030504040204" pitchFamily="34" charset="0"/>
                <a:cs typeface="Verdana" panose="020B0604030504040204" pitchFamily="34" charset="0"/>
              </a:rPr>
              <a:t> </a:t>
            </a:r>
            <a:r>
              <a:rPr lang="en-GB" b="1" dirty="0" err="1">
                <a:latin typeface="Verdana" panose="020B0604030504040204" pitchFamily="34" charset="0"/>
                <a:ea typeface="Verdana" panose="020B0604030504040204" pitchFamily="34" charset="0"/>
                <a:cs typeface="Verdana" panose="020B0604030504040204" pitchFamily="34" charset="0"/>
              </a:rPr>
              <a:t>i</a:t>
            </a:r>
            <a:r>
              <a:rPr lang="en-GB" b="1" dirty="0">
                <a:latin typeface="Verdana" panose="020B0604030504040204" pitchFamily="34" charset="0"/>
                <a:ea typeface="Verdana" panose="020B0604030504040204" pitchFamily="34" charset="0"/>
                <a:cs typeface="Verdana" panose="020B0604030504040204" pitchFamily="34" charset="0"/>
              </a:rPr>
              <a:t> </a:t>
            </a:r>
            <a:r>
              <a:rPr lang="en-GB" b="1" dirty="0">
                <a:solidFill>
                  <a:srgbClr val="FF0000"/>
                </a:solidFill>
                <a:latin typeface="Verdana" panose="020B0604030504040204" pitchFamily="34" charset="0"/>
                <a:ea typeface="Verdana" panose="020B0604030504040204" pitchFamily="34" charset="0"/>
                <a:cs typeface="Verdana" panose="020B0604030504040204" pitchFamily="34" charset="0"/>
              </a:rPr>
              <a:t>benchmark</a:t>
            </a:r>
            <a:r>
              <a:rPr lang="en-GB" b="1" dirty="0">
                <a:latin typeface="Verdana" panose="020B0604030504040204" pitchFamily="34" charset="0"/>
                <a:ea typeface="Verdana" panose="020B0604030504040204" pitchFamily="34" charset="0"/>
                <a:cs typeface="Verdana" panose="020B0604030504040204" pitchFamily="34" charset="0"/>
              </a:rPr>
              <a:t>, </a:t>
            </a:r>
            <a:r>
              <a:rPr lang="en-GB" b="1" dirty="0" err="1">
                <a:latin typeface="Verdana" panose="020B0604030504040204" pitchFamily="34" charset="0"/>
                <a:ea typeface="Verdana" panose="020B0604030504040204" pitchFamily="34" charset="0"/>
                <a:cs typeface="Verdana" panose="020B0604030504040204" pitchFamily="34" charset="0"/>
              </a:rPr>
              <a:t>questi</a:t>
            </a:r>
            <a:r>
              <a:rPr lang="en-GB" b="1" dirty="0">
                <a:latin typeface="Verdana" panose="020B0604030504040204" pitchFamily="34" charset="0"/>
                <a:ea typeface="Verdana" panose="020B0604030504040204" pitchFamily="34" charset="0"/>
                <a:cs typeface="Verdana" panose="020B0604030504040204" pitchFamily="34" charset="0"/>
              </a:rPr>
              <a:t> </a:t>
            </a:r>
            <a:r>
              <a:rPr lang="en-GB" b="1" dirty="0" err="1">
                <a:latin typeface="Verdana" panose="020B0604030504040204" pitchFamily="34" charset="0"/>
                <a:ea typeface="Verdana" panose="020B0604030504040204" pitchFamily="34" charset="0"/>
                <a:cs typeface="Verdana" panose="020B0604030504040204" pitchFamily="34" charset="0"/>
              </a:rPr>
              <a:t>sono</a:t>
            </a:r>
            <a:r>
              <a:rPr lang="en-GB" b="1" dirty="0">
                <a:latin typeface="Verdana" panose="020B0604030504040204" pitchFamily="34" charset="0"/>
                <a:ea typeface="Verdana" panose="020B0604030504040204" pitchFamily="34" charset="0"/>
                <a:cs typeface="Verdana" panose="020B0604030504040204" pitchFamily="34" charset="0"/>
              </a:rPr>
              <a:t> </a:t>
            </a:r>
            <a:r>
              <a:rPr lang="en-GB" b="1" dirty="0" err="1">
                <a:latin typeface="Verdana" panose="020B0604030504040204" pitchFamily="34" charset="0"/>
                <a:ea typeface="Verdana" panose="020B0604030504040204" pitchFamily="34" charset="0"/>
                <a:cs typeface="Verdana" panose="020B0604030504040204" pitchFamily="34" charset="0"/>
              </a:rPr>
              <a:t>fondamentali</a:t>
            </a:r>
            <a:r>
              <a:rPr lang="en-GB" b="1" dirty="0">
                <a:latin typeface="Verdana" panose="020B0604030504040204" pitchFamily="34" charset="0"/>
                <a:ea typeface="Verdana" panose="020B0604030504040204" pitchFamily="34" charset="0"/>
                <a:cs typeface="Verdana" panose="020B0604030504040204" pitchFamily="34" charset="0"/>
              </a:rPr>
              <a:t> </a:t>
            </a:r>
            <a:r>
              <a:rPr lang="en-GB" b="1" dirty="0" err="1">
                <a:latin typeface="Verdana" panose="020B0604030504040204" pitchFamily="34" charset="0"/>
                <a:ea typeface="Verdana" panose="020B0604030504040204" pitchFamily="34" charset="0"/>
                <a:cs typeface="Verdana" panose="020B0604030504040204" pitchFamily="34" charset="0"/>
              </a:rPr>
              <a:t>sia</a:t>
            </a:r>
            <a:r>
              <a:rPr lang="en-GB" b="1" dirty="0">
                <a:latin typeface="Verdana" panose="020B0604030504040204" pitchFamily="34" charset="0"/>
                <a:ea typeface="Verdana" panose="020B0604030504040204" pitchFamily="34" charset="0"/>
                <a:cs typeface="Verdana" panose="020B0604030504040204" pitchFamily="34" charset="0"/>
              </a:rPr>
              <a:t> per </a:t>
            </a:r>
            <a:r>
              <a:rPr lang="en-GB" b="1" dirty="0" err="1">
                <a:latin typeface="Verdana" panose="020B0604030504040204" pitchFamily="34" charset="0"/>
                <a:ea typeface="Verdana" panose="020B0604030504040204" pitchFamily="34" charset="0"/>
                <a:cs typeface="Verdana" panose="020B0604030504040204" pitchFamily="34" charset="0"/>
              </a:rPr>
              <a:t>gli</a:t>
            </a:r>
            <a:r>
              <a:rPr lang="en-GB" b="1" dirty="0">
                <a:latin typeface="Verdana" panose="020B0604030504040204" pitchFamily="34" charset="0"/>
                <a:ea typeface="Verdana" panose="020B0604030504040204" pitchFamily="34" charset="0"/>
                <a:cs typeface="Verdana" panose="020B0604030504040204" pitchFamily="34" charset="0"/>
              </a:rPr>
              <a:t> </a:t>
            </a:r>
            <a:r>
              <a:rPr lang="en-GB" b="1" dirty="0" err="1">
                <a:latin typeface="Verdana" panose="020B0604030504040204" pitchFamily="34" charset="0"/>
                <a:ea typeface="Verdana" panose="020B0604030504040204" pitchFamily="34" charset="0"/>
                <a:cs typeface="Verdana" panose="020B0604030504040204" pitchFamily="34" charset="0"/>
              </a:rPr>
              <a:t>investitori</a:t>
            </a:r>
            <a:r>
              <a:rPr lang="en-GB" b="1" dirty="0">
                <a:latin typeface="Verdana" panose="020B0604030504040204" pitchFamily="34" charset="0"/>
                <a:ea typeface="Verdana" panose="020B0604030504040204" pitchFamily="34" charset="0"/>
                <a:cs typeface="Verdana" panose="020B0604030504040204" pitchFamily="34" charset="0"/>
              </a:rPr>
              <a:t> </a:t>
            </a:r>
            <a:r>
              <a:rPr lang="en-GB" b="1" dirty="0" err="1">
                <a:solidFill>
                  <a:srgbClr val="FF0000"/>
                </a:solidFill>
                <a:latin typeface="Verdana" panose="020B0604030504040204" pitchFamily="34" charset="0"/>
                <a:ea typeface="Verdana" panose="020B0604030504040204" pitchFamily="34" charset="0"/>
                <a:cs typeface="Verdana" panose="020B0604030504040204" pitchFamily="34" charset="0"/>
              </a:rPr>
              <a:t>attivi</a:t>
            </a:r>
            <a:r>
              <a:rPr lang="en-GB" b="1" dirty="0">
                <a:latin typeface="Verdana" panose="020B0604030504040204" pitchFamily="34" charset="0"/>
                <a:ea typeface="Verdana" panose="020B0604030504040204" pitchFamily="34" charset="0"/>
                <a:cs typeface="Verdana" panose="020B0604030504040204" pitchFamily="34" charset="0"/>
              </a:rPr>
              <a:t> </a:t>
            </a:r>
            <a:r>
              <a:rPr lang="en-GB" b="1" dirty="0" err="1">
                <a:latin typeface="Verdana" panose="020B0604030504040204" pitchFamily="34" charset="0"/>
                <a:ea typeface="Verdana" panose="020B0604030504040204" pitchFamily="34" charset="0"/>
                <a:cs typeface="Verdana" panose="020B0604030504040204" pitchFamily="34" charset="0"/>
              </a:rPr>
              <a:t>che</a:t>
            </a:r>
            <a:r>
              <a:rPr lang="en-GB" b="1" dirty="0">
                <a:latin typeface="Verdana" panose="020B0604030504040204" pitchFamily="34" charset="0"/>
                <a:ea typeface="Verdana" panose="020B0604030504040204" pitchFamily="34" charset="0"/>
                <a:cs typeface="Verdana" panose="020B0604030504040204" pitchFamily="34" charset="0"/>
              </a:rPr>
              <a:t> per </a:t>
            </a:r>
            <a:r>
              <a:rPr lang="en-GB" b="1" dirty="0" err="1">
                <a:latin typeface="Verdana" panose="020B0604030504040204" pitchFamily="34" charset="0"/>
                <a:ea typeface="Verdana" panose="020B0604030504040204" pitchFamily="34" charset="0"/>
                <a:cs typeface="Verdana" panose="020B0604030504040204" pitchFamily="34" charset="0"/>
              </a:rPr>
              <a:t>quelli</a:t>
            </a:r>
            <a:r>
              <a:rPr lang="en-GB" b="1" dirty="0">
                <a:latin typeface="Verdana" panose="020B0604030504040204" pitchFamily="34" charset="0"/>
                <a:ea typeface="Verdana" panose="020B0604030504040204" pitchFamily="34" charset="0"/>
                <a:cs typeface="Verdana" panose="020B0604030504040204" pitchFamily="34" charset="0"/>
              </a:rPr>
              <a:t> </a:t>
            </a:r>
            <a:r>
              <a:rPr lang="en-GB" b="1" dirty="0" err="1">
                <a:solidFill>
                  <a:srgbClr val="FF0000"/>
                </a:solidFill>
                <a:latin typeface="Verdana" panose="020B0604030504040204" pitchFamily="34" charset="0"/>
                <a:ea typeface="Verdana" panose="020B0604030504040204" pitchFamily="34" charset="0"/>
                <a:cs typeface="Verdana" panose="020B0604030504040204" pitchFamily="34" charset="0"/>
              </a:rPr>
              <a:t>passivi</a:t>
            </a:r>
            <a:r>
              <a:rPr lang="en-GB" b="1" dirty="0">
                <a:latin typeface="Verdana" panose="020B0604030504040204" pitchFamily="34" charset="0"/>
                <a:ea typeface="Verdana" panose="020B0604030504040204" pitchFamily="34" charset="0"/>
                <a:cs typeface="Verdana" panose="020B0604030504040204" pitchFamily="34" charset="0"/>
              </a:rPr>
              <a:t>. </a:t>
            </a:r>
          </a:p>
          <a:p>
            <a:endParaRPr lang="en-GB" b="1" dirty="0">
              <a:latin typeface="Verdana" panose="020B0604030504040204" pitchFamily="34" charset="0"/>
              <a:ea typeface="Verdana" panose="020B0604030504040204" pitchFamily="34" charset="0"/>
              <a:cs typeface="Verdana" panose="020B0604030504040204" pitchFamily="34" charset="0"/>
            </a:endParaRPr>
          </a:p>
          <a:p>
            <a:r>
              <a:rPr lang="en-GB" b="1" dirty="0">
                <a:latin typeface="Verdana" panose="020B0604030504040204" pitchFamily="34" charset="0"/>
                <a:ea typeface="Verdana" panose="020B0604030504040204" pitchFamily="34" charset="0"/>
                <a:cs typeface="Verdana" panose="020B0604030504040204" pitchFamily="34" charset="0"/>
              </a:rPr>
              <a:t>Per </a:t>
            </a:r>
            <a:r>
              <a:rPr lang="en-GB" b="1" dirty="0" err="1">
                <a:latin typeface="Verdana" panose="020B0604030504040204" pitchFamily="34" charset="0"/>
                <a:ea typeface="Verdana" panose="020B0604030504040204" pitchFamily="34" charset="0"/>
                <a:cs typeface="Verdana" panose="020B0604030504040204" pitchFamily="34" charset="0"/>
              </a:rPr>
              <a:t>i</a:t>
            </a:r>
            <a:r>
              <a:rPr lang="en-GB" b="1" dirty="0">
                <a:latin typeface="Verdana" panose="020B0604030504040204" pitchFamily="34" charset="0"/>
                <a:ea typeface="Verdana" panose="020B0604030504040204" pitchFamily="34" charset="0"/>
                <a:cs typeface="Verdana" panose="020B0604030504040204" pitchFamily="34" charset="0"/>
              </a:rPr>
              <a:t> </a:t>
            </a:r>
            <a:r>
              <a:rPr lang="en-GB" b="1" dirty="0" err="1">
                <a:latin typeface="Verdana" panose="020B0604030504040204" pitchFamily="34" charset="0"/>
                <a:ea typeface="Verdana" panose="020B0604030504040204" pitchFamily="34" charset="0"/>
                <a:cs typeface="Verdana" panose="020B0604030504040204" pitchFamily="34" charset="0"/>
              </a:rPr>
              <a:t>primi</a:t>
            </a:r>
            <a:r>
              <a:rPr lang="en-GB" b="1" dirty="0">
                <a:latin typeface="Verdana" panose="020B0604030504040204" pitchFamily="34" charset="0"/>
                <a:ea typeface="Verdana" panose="020B0604030504040204" pitchFamily="34" charset="0"/>
                <a:cs typeface="Verdana" panose="020B0604030504040204" pitchFamily="34" charset="0"/>
              </a:rPr>
              <a:t>, </a:t>
            </a:r>
            <a:r>
              <a:rPr lang="en-GB" b="1" dirty="0" err="1">
                <a:latin typeface="Verdana" panose="020B0604030504040204" pitchFamily="34" charset="0"/>
                <a:ea typeface="Verdana" panose="020B0604030504040204" pitchFamily="34" charset="0"/>
                <a:cs typeface="Verdana" panose="020B0604030504040204" pitchFamily="34" charset="0"/>
              </a:rPr>
              <a:t>i</a:t>
            </a:r>
            <a:r>
              <a:rPr lang="en-GB" b="1" dirty="0">
                <a:latin typeface="Verdana" panose="020B0604030504040204" pitchFamily="34" charset="0"/>
                <a:ea typeface="Verdana" panose="020B0604030504040204" pitchFamily="34" charset="0"/>
                <a:cs typeface="Verdana" panose="020B0604030504040204" pitchFamily="34" charset="0"/>
              </a:rPr>
              <a:t> benchmark ESG </a:t>
            </a:r>
            <a:r>
              <a:rPr lang="en-GB" b="1" dirty="0" err="1">
                <a:latin typeface="Verdana" panose="020B0604030504040204" pitchFamily="34" charset="0"/>
                <a:ea typeface="Verdana" panose="020B0604030504040204" pitchFamily="34" charset="0"/>
                <a:cs typeface="Verdana" panose="020B0604030504040204" pitchFamily="34" charset="0"/>
              </a:rPr>
              <a:t>permettono</a:t>
            </a:r>
            <a:r>
              <a:rPr lang="en-GB" b="1" dirty="0">
                <a:latin typeface="Verdana" panose="020B0604030504040204" pitchFamily="34" charset="0"/>
                <a:ea typeface="Verdana" panose="020B0604030504040204" pitchFamily="34" charset="0"/>
                <a:cs typeface="Verdana" panose="020B0604030504040204" pitchFamily="34" charset="0"/>
              </a:rPr>
              <a:t> di </a:t>
            </a:r>
            <a:r>
              <a:rPr lang="en-GB" b="1" dirty="0" err="1">
                <a:latin typeface="Verdana" panose="020B0604030504040204" pitchFamily="34" charset="0"/>
                <a:ea typeface="Verdana" panose="020B0604030504040204" pitchFamily="34" charset="0"/>
                <a:cs typeface="Verdana" panose="020B0604030504040204" pitchFamily="34" charset="0"/>
              </a:rPr>
              <a:t>misurare</a:t>
            </a:r>
            <a:r>
              <a:rPr lang="en-GB" b="1" dirty="0">
                <a:latin typeface="Verdana" panose="020B0604030504040204" pitchFamily="34" charset="0"/>
                <a:ea typeface="Verdana" panose="020B0604030504040204" pitchFamily="34" charset="0"/>
                <a:cs typeface="Verdana" panose="020B0604030504040204" pitchFamily="34" charset="0"/>
              </a:rPr>
              <a:t> la performance </a:t>
            </a:r>
            <a:r>
              <a:rPr lang="en-GB" b="1" dirty="0" err="1">
                <a:latin typeface="Verdana" panose="020B0604030504040204" pitchFamily="34" charset="0"/>
                <a:ea typeface="Verdana" panose="020B0604030504040204" pitchFamily="34" charset="0"/>
                <a:cs typeface="Verdana" panose="020B0604030504040204" pitchFamily="34" charset="0"/>
              </a:rPr>
              <a:t>degli</a:t>
            </a:r>
            <a:r>
              <a:rPr lang="en-GB" b="1" dirty="0">
                <a:latin typeface="Verdana" panose="020B0604030504040204" pitchFamily="34" charset="0"/>
                <a:ea typeface="Verdana" panose="020B0604030504040204" pitchFamily="34" charset="0"/>
                <a:cs typeface="Verdana" panose="020B0604030504040204" pitchFamily="34" charset="0"/>
              </a:rPr>
              <a:t> </a:t>
            </a:r>
            <a:r>
              <a:rPr lang="en-GB" b="1" dirty="0" err="1">
                <a:latin typeface="Verdana" panose="020B0604030504040204" pitchFamily="34" charset="0"/>
                <a:ea typeface="Verdana" panose="020B0604030504040204" pitchFamily="34" charset="0"/>
                <a:cs typeface="Verdana" panose="020B0604030504040204" pitchFamily="34" charset="0"/>
              </a:rPr>
              <a:t>indici</a:t>
            </a:r>
            <a:r>
              <a:rPr lang="en-GB" b="1" dirty="0">
                <a:latin typeface="Verdana" panose="020B0604030504040204" pitchFamily="34" charset="0"/>
                <a:ea typeface="Verdana" panose="020B0604030504040204" pitchFamily="34" charset="0"/>
                <a:cs typeface="Verdana" panose="020B0604030504040204" pitchFamily="34" charset="0"/>
              </a:rPr>
              <a:t> </a:t>
            </a:r>
            <a:r>
              <a:rPr lang="en-GB" b="1" dirty="0" err="1">
                <a:latin typeface="Verdana" panose="020B0604030504040204" pitchFamily="34" charset="0"/>
                <a:ea typeface="Verdana" panose="020B0604030504040204" pitchFamily="34" charset="0"/>
                <a:cs typeface="Verdana" panose="020B0604030504040204" pitchFamily="34" charset="0"/>
              </a:rPr>
              <a:t>tradizionali</a:t>
            </a:r>
            <a:r>
              <a:rPr lang="en-GB" b="1" dirty="0">
                <a:latin typeface="Verdana" panose="020B0604030504040204" pitchFamily="34" charset="0"/>
                <a:ea typeface="Verdana" panose="020B0604030504040204" pitchFamily="34" charset="0"/>
                <a:cs typeface="Verdana" panose="020B0604030504040204" pitchFamily="34" charset="0"/>
              </a:rPr>
              <a:t>, </a:t>
            </a:r>
            <a:r>
              <a:rPr lang="en-GB" b="1" dirty="0" err="1">
                <a:latin typeface="Verdana" panose="020B0604030504040204" pitchFamily="34" charset="0"/>
                <a:ea typeface="Verdana" panose="020B0604030504040204" pitchFamily="34" charset="0"/>
                <a:cs typeface="Verdana" panose="020B0604030504040204" pitchFamily="34" charset="0"/>
              </a:rPr>
              <a:t>mentre</a:t>
            </a:r>
            <a:r>
              <a:rPr lang="en-GB" b="1" dirty="0">
                <a:latin typeface="Verdana" panose="020B0604030504040204" pitchFamily="34" charset="0"/>
                <a:ea typeface="Verdana" panose="020B0604030504040204" pitchFamily="34" charset="0"/>
                <a:cs typeface="Verdana" panose="020B0604030504040204" pitchFamily="34" charset="0"/>
              </a:rPr>
              <a:t> per </a:t>
            </a:r>
            <a:r>
              <a:rPr lang="en-GB" b="1" dirty="0" err="1">
                <a:latin typeface="Verdana" panose="020B0604030504040204" pitchFamily="34" charset="0"/>
                <a:ea typeface="Verdana" panose="020B0604030504040204" pitchFamily="34" charset="0"/>
                <a:cs typeface="Verdana" panose="020B0604030504040204" pitchFamily="34" charset="0"/>
              </a:rPr>
              <a:t>gli</a:t>
            </a:r>
            <a:r>
              <a:rPr lang="en-GB" b="1" dirty="0">
                <a:latin typeface="Verdana" panose="020B0604030504040204" pitchFamily="34" charset="0"/>
                <a:ea typeface="Verdana" panose="020B0604030504040204" pitchFamily="34" charset="0"/>
                <a:cs typeface="Verdana" panose="020B0604030504040204" pitchFamily="34" charset="0"/>
              </a:rPr>
              <a:t> </a:t>
            </a:r>
            <a:r>
              <a:rPr lang="en-GB" b="1" dirty="0" err="1">
                <a:latin typeface="Verdana" panose="020B0604030504040204" pitchFamily="34" charset="0"/>
                <a:ea typeface="Verdana" panose="020B0604030504040204" pitchFamily="34" charset="0"/>
                <a:cs typeface="Verdana" panose="020B0604030504040204" pitchFamily="34" charset="0"/>
              </a:rPr>
              <a:t>investitori</a:t>
            </a:r>
            <a:r>
              <a:rPr lang="en-GB" b="1" dirty="0">
                <a:latin typeface="Verdana" panose="020B0604030504040204" pitchFamily="34" charset="0"/>
                <a:ea typeface="Verdana" panose="020B0604030504040204" pitchFamily="34" charset="0"/>
                <a:cs typeface="Verdana" panose="020B0604030504040204" pitchFamily="34" charset="0"/>
              </a:rPr>
              <a:t> </a:t>
            </a:r>
            <a:r>
              <a:rPr lang="en-GB" b="1" dirty="0" err="1">
                <a:latin typeface="Verdana" panose="020B0604030504040204" pitchFamily="34" charset="0"/>
                <a:ea typeface="Verdana" panose="020B0604030504040204" pitchFamily="34" charset="0"/>
                <a:cs typeface="Verdana" panose="020B0604030504040204" pitchFamily="34" charset="0"/>
              </a:rPr>
              <a:t>passivi</a:t>
            </a:r>
            <a:r>
              <a:rPr lang="en-GB" b="1" dirty="0">
                <a:latin typeface="Verdana" panose="020B0604030504040204" pitchFamily="34" charset="0"/>
                <a:ea typeface="Verdana" panose="020B0604030504040204" pitchFamily="34" charset="0"/>
                <a:cs typeface="Verdana" panose="020B0604030504040204" pitchFamily="34" charset="0"/>
              </a:rPr>
              <a:t> </a:t>
            </a:r>
            <a:r>
              <a:rPr lang="en-GB" b="1" dirty="0" err="1">
                <a:latin typeface="Verdana" panose="020B0604030504040204" pitchFamily="34" charset="0"/>
                <a:ea typeface="Verdana" panose="020B0604030504040204" pitchFamily="34" charset="0"/>
                <a:cs typeface="Verdana" panose="020B0604030504040204" pitchFamily="34" charset="0"/>
              </a:rPr>
              <a:t>tali</a:t>
            </a:r>
            <a:r>
              <a:rPr lang="en-GB" b="1" dirty="0">
                <a:latin typeface="Verdana" panose="020B0604030504040204" pitchFamily="34" charset="0"/>
                <a:ea typeface="Verdana" panose="020B0604030504040204" pitchFamily="34" charset="0"/>
                <a:cs typeface="Verdana" panose="020B0604030504040204" pitchFamily="34" charset="0"/>
              </a:rPr>
              <a:t> </a:t>
            </a:r>
            <a:r>
              <a:rPr lang="en-GB" b="1" dirty="0" err="1">
                <a:latin typeface="Verdana" panose="020B0604030504040204" pitchFamily="34" charset="0"/>
                <a:ea typeface="Verdana" panose="020B0604030504040204" pitchFamily="34" charset="0"/>
                <a:cs typeface="Verdana" panose="020B0604030504040204" pitchFamily="34" charset="0"/>
              </a:rPr>
              <a:t>prodotti</a:t>
            </a:r>
            <a:r>
              <a:rPr lang="en-GB" b="1" dirty="0">
                <a:latin typeface="Verdana" panose="020B0604030504040204" pitchFamily="34" charset="0"/>
                <a:ea typeface="Verdana" panose="020B0604030504040204" pitchFamily="34" charset="0"/>
                <a:cs typeface="Verdana" panose="020B0604030504040204" pitchFamily="34" charset="0"/>
              </a:rPr>
              <a:t> </a:t>
            </a:r>
            <a:r>
              <a:rPr lang="en-GB" b="1" dirty="0" err="1">
                <a:latin typeface="Verdana" panose="020B0604030504040204" pitchFamily="34" charset="0"/>
                <a:ea typeface="Verdana" panose="020B0604030504040204" pitchFamily="34" charset="0"/>
                <a:cs typeface="Verdana" panose="020B0604030504040204" pitchFamily="34" charset="0"/>
              </a:rPr>
              <a:t>consentono</a:t>
            </a:r>
            <a:r>
              <a:rPr lang="en-GB" b="1" dirty="0">
                <a:latin typeface="Verdana" panose="020B0604030504040204" pitchFamily="34" charset="0"/>
                <a:ea typeface="Verdana" panose="020B0604030504040204" pitchFamily="34" charset="0"/>
                <a:cs typeface="Verdana" panose="020B0604030504040204" pitchFamily="34" charset="0"/>
              </a:rPr>
              <a:t> di </a:t>
            </a:r>
            <a:r>
              <a:rPr lang="en-GB" b="1" dirty="0" err="1">
                <a:latin typeface="Verdana" panose="020B0604030504040204" pitchFamily="34" charset="0"/>
                <a:ea typeface="Verdana" panose="020B0604030504040204" pitchFamily="34" charset="0"/>
                <a:cs typeface="Verdana" panose="020B0604030504040204" pitchFamily="34" charset="0"/>
              </a:rPr>
              <a:t>verificare</a:t>
            </a:r>
            <a:r>
              <a:rPr lang="en-GB" b="1" dirty="0">
                <a:latin typeface="Verdana" panose="020B0604030504040204" pitchFamily="34" charset="0"/>
                <a:ea typeface="Verdana" panose="020B0604030504040204" pitchFamily="34" charset="0"/>
                <a:cs typeface="Verdana" panose="020B0604030504040204" pitchFamily="34" charset="0"/>
              </a:rPr>
              <a:t> la </a:t>
            </a:r>
            <a:r>
              <a:rPr lang="en-GB" b="1" dirty="0" err="1">
                <a:latin typeface="Verdana" panose="020B0604030504040204" pitchFamily="34" charset="0"/>
                <a:ea typeface="Verdana" panose="020B0604030504040204" pitchFamily="34" charset="0"/>
                <a:cs typeface="Verdana" panose="020B0604030504040204" pitchFamily="34" charset="0"/>
              </a:rPr>
              <a:t>composizione</a:t>
            </a:r>
            <a:r>
              <a:rPr lang="en-GB" b="1" dirty="0">
                <a:latin typeface="Verdana" panose="020B0604030504040204" pitchFamily="34" charset="0"/>
                <a:ea typeface="Verdana" panose="020B0604030504040204" pitchFamily="34" charset="0"/>
                <a:cs typeface="Verdana" panose="020B0604030504040204" pitchFamily="34" charset="0"/>
              </a:rPr>
              <a:t> del </a:t>
            </a:r>
            <a:r>
              <a:rPr lang="en-GB" b="1" dirty="0" err="1">
                <a:latin typeface="Verdana" panose="020B0604030504040204" pitchFamily="34" charset="0"/>
                <a:ea typeface="Verdana" panose="020B0604030504040204" pitchFamily="34" charset="0"/>
                <a:cs typeface="Verdana" panose="020B0604030504040204" pitchFamily="34" charset="0"/>
              </a:rPr>
              <a:t>portafoglio</a:t>
            </a:r>
            <a:r>
              <a:rPr lang="en-GB" b="1" dirty="0">
                <a:latin typeface="Verdana" panose="020B0604030504040204" pitchFamily="34" charset="0"/>
                <a:ea typeface="Verdana" panose="020B0604030504040204" pitchFamily="34" charset="0"/>
                <a:cs typeface="Verdana" panose="020B0604030504040204" pitchFamily="34" charset="0"/>
              </a:rPr>
              <a:t>.</a:t>
            </a:r>
          </a:p>
          <a:p>
            <a:endParaRPr lang="en-GB" b="1" dirty="0">
              <a:latin typeface="Verdana" panose="020B0604030504040204" pitchFamily="34" charset="0"/>
              <a:ea typeface="Verdana" panose="020B0604030504040204" pitchFamily="34" charset="0"/>
              <a:cs typeface="Verdana" panose="020B0604030504040204" pitchFamily="34" charset="0"/>
            </a:endParaRPr>
          </a:p>
          <a:p>
            <a:endParaRPr lang="it-IT" dirty="0"/>
          </a:p>
        </p:txBody>
      </p:sp>
      <p:sp>
        <p:nvSpPr>
          <p:cNvPr id="4" name="Segnaposto numero diapositiva 3">
            <a:extLst>
              <a:ext uri="{FF2B5EF4-FFF2-40B4-BE49-F238E27FC236}">
                <a16:creationId xmlns:a16="http://schemas.microsoft.com/office/drawing/2014/main" id="{FF225BD9-AC32-EBED-BB86-FDB09B028269}"/>
              </a:ext>
            </a:extLst>
          </p:cNvPr>
          <p:cNvSpPr>
            <a:spLocks noGrp="1"/>
          </p:cNvSpPr>
          <p:nvPr>
            <p:ph type="sldNum" sz="quarter" idx="12"/>
          </p:nvPr>
        </p:nvSpPr>
        <p:spPr/>
        <p:txBody>
          <a:bodyPr/>
          <a:lstStyle/>
          <a:p>
            <a:fld id="{687643BB-03DC-1E4C-B41C-8DC286ADACEE}" type="slidenum">
              <a:rPr lang="en-GB" smtClean="0"/>
              <a:t>13</a:t>
            </a:fld>
            <a:endParaRPr lang="en-GB"/>
          </a:p>
        </p:txBody>
      </p:sp>
    </p:spTree>
    <p:extLst>
      <p:ext uri="{BB962C8B-B14F-4D97-AF65-F5344CB8AC3E}">
        <p14:creationId xmlns:p14="http://schemas.microsoft.com/office/powerpoint/2010/main" val="17396815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F1A87D1-7649-9337-00FB-44E650EA0274}"/>
              </a:ext>
            </a:extLst>
          </p:cNvPr>
          <p:cNvSpPr>
            <a:spLocks noGrp="1"/>
          </p:cNvSpPr>
          <p:nvPr>
            <p:ph type="title"/>
          </p:nvPr>
        </p:nvSpPr>
        <p:spPr/>
        <p:txBody>
          <a:bodyPr/>
          <a:lstStyle/>
          <a:p>
            <a:endParaRPr lang="en-GB"/>
          </a:p>
        </p:txBody>
      </p:sp>
      <p:sp>
        <p:nvSpPr>
          <p:cNvPr id="3" name="Segnaposto contenuto 2">
            <a:extLst>
              <a:ext uri="{FF2B5EF4-FFF2-40B4-BE49-F238E27FC236}">
                <a16:creationId xmlns:a16="http://schemas.microsoft.com/office/drawing/2014/main" id="{BD859203-E913-EA3E-BADE-F07D959DD8D4}"/>
              </a:ext>
            </a:extLst>
          </p:cNvPr>
          <p:cNvSpPr>
            <a:spLocks noGrp="1"/>
          </p:cNvSpPr>
          <p:nvPr>
            <p:ph idx="1"/>
          </p:nvPr>
        </p:nvSpPr>
        <p:spPr/>
        <p:txBody>
          <a:bodyPr>
            <a:normAutofit fontScale="85000" lnSpcReduction="10000"/>
          </a:bodyPr>
          <a:lstStyle/>
          <a:p>
            <a:r>
              <a:rPr lang="it-IT" sz="2800" b="1" dirty="0">
                <a:solidFill>
                  <a:srgbClr val="FF0000"/>
                </a:solidFill>
                <a:effectLst/>
                <a:latin typeface="Verdana" panose="020B0604030504040204" pitchFamily="34" charset="0"/>
              </a:rPr>
              <a:t>I benchmark ESG sono utilizzati come riferimento per i fondi SFDR Articolo 8 e 9</a:t>
            </a:r>
            <a:r>
              <a:rPr lang="it-IT" b="1" dirty="0">
                <a:solidFill>
                  <a:srgbClr val="FF0000"/>
                </a:solidFill>
                <a:latin typeface="Verdana" panose="020B0604030504040204" pitchFamily="34" charset="0"/>
              </a:rPr>
              <a:t>. </a:t>
            </a:r>
            <a:endParaRPr lang="it-IT" sz="2800" b="1" dirty="0">
              <a:effectLst/>
              <a:latin typeface="Verdana" panose="020B0604030504040204" pitchFamily="34" charset="0"/>
            </a:endParaRPr>
          </a:p>
          <a:p>
            <a:endParaRPr lang="it-IT" b="1" dirty="0">
              <a:latin typeface="Verdana" panose="020B0604030504040204" pitchFamily="34" charset="0"/>
            </a:endParaRPr>
          </a:p>
          <a:p>
            <a:r>
              <a:rPr lang="it-IT" sz="2800" b="1" dirty="0">
                <a:effectLst/>
                <a:latin typeface="Verdana" panose="020B0604030504040204" pitchFamily="34" charset="0"/>
              </a:rPr>
              <a:t> Secondo un </a:t>
            </a:r>
            <a:r>
              <a:rPr lang="it-IT" sz="2800" b="1" dirty="0">
                <a:solidFill>
                  <a:srgbClr val="FF0000"/>
                </a:solidFill>
                <a:effectLst/>
                <a:latin typeface="Verdana" panose="020B0604030504040204" pitchFamily="34" charset="0"/>
              </a:rPr>
              <a:t>rapporto Morningstar </a:t>
            </a:r>
            <a:r>
              <a:rPr lang="it-IT" sz="2800" b="1" dirty="0">
                <a:effectLst/>
                <a:latin typeface="Verdana" panose="020B0604030504040204" pitchFamily="34" charset="0"/>
              </a:rPr>
              <a:t>pubblicato nel luglio 2022, i fondi SFDR Articolo 8 e Articolo 9 rappresentano il 50,9% della quota di mercato delle attività dei fondi UE, corrispondenti a 4,18 trilioni di euro a giugno 2022. </a:t>
            </a:r>
          </a:p>
          <a:p>
            <a:r>
              <a:rPr lang="it-IT" sz="2800" b="1" dirty="0">
                <a:effectLst/>
                <a:latin typeface="Verdana" panose="020B0604030504040204" pitchFamily="34" charset="0"/>
              </a:rPr>
              <a:t>In particolare, i fondi ex articolo 8 rappresentano il 45,9% del mercato e quelli ex articolo 9 il 5,0%. Inoltre, l'8,7% dei fondi ex articolo 8 e il 23% dei fondi ex articolo 9 disponibili per la vendita nell'UE sono fondi passivi, che seguono benchmark con un certo grado di attenzione all'ESG.</a:t>
            </a:r>
            <a:endParaRPr lang="en-GB" dirty="0"/>
          </a:p>
        </p:txBody>
      </p:sp>
      <p:sp>
        <p:nvSpPr>
          <p:cNvPr id="4" name="Segnaposto numero diapositiva 3">
            <a:extLst>
              <a:ext uri="{FF2B5EF4-FFF2-40B4-BE49-F238E27FC236}">
                <a16:creationId xmlns:a16="http://schemas.microsoft.com/office/drawing/2014/main" id="{13893753-AB3E-350B-76F7-2052276EF50F}"/>
              </a:ext>
            </a:extLst>
          </p:cNvPr>
          <p:cNvSpPr>
            <a:spLocks noGrp="1"/>
          </p:cNvSpPr>
          <p:nvPr>
            <p:ph type="sldNum" sz="quarter" idx="12"/>
          </p:nvPr>
        </p:nvSpPr>
        <p:spPr/>
        <p:txBody>
          <a:bodyPr/>
          <a:lstStyle/>
          <a:p>
            <a:fld id="{687643BB-03DC-1E4C-B41C-8DC286ADACEE}" type="slidenum">
              <a:rPr lang="en-GB" smtClean="0"/>
              <a:t>14</a:t>
            </a:fld>
            <a:endParaRPr lang="en-GB"/>
          </a:p>
        </p:txBody>
      </p:sp>
    </p:spTree>
    <p:extLst>
      <p:ext uri="{BB962C8B-B14F-4D97-AF65-F5344CB8AC3E}">
        <p14:creationId xmlns:p14="http://schemas.microsoft.com/office/powerpoint/2010/main" val="30999860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D8B0725-6626-B996-3613-A2933BFC509D}"/>
              </a:ext>
            </a:extLst>
          </p:cNvPr>
          <p:cNvSpPr>
            <a:spLocks noGrp="1"/>
          </p:cNvSpPr>
          <p:nvPr>
            <p:ph type="title"/>
          </p:nvPr>
        </p:nvSpPr>
        <p:spPr/>
        <p:txBody>
          <a:bodyPr/>
          <a:lstStyle/>
          <a:p>
            <a:endParaRPr lang="en-GB"/>
          </a:p>
        </p:txBody>
      </p:sp>
      <p:pic>
        <p:nvPicPr>
          <p:cNvPr id="5" name="Segnaposto contenuto 4" descr="Immagine che contiene testo, schermata, numero&#10;&#10;Descrizione generata automaticamente">
            <a:extLst>
              <a:ext uri="{FF2B5EF4-FFF2-40B4-BE49-F238E27FC236}">
                <a16:creationId xmlns:a16="http://schemas.microsoft.com/office/drawing/2014/main" id="{D802D1F4-6590-997D-6007-7A931B6C4994}"/>
              </a:ext>
            </a:extLst>
          </p:cNvPr>
          <p:cNvPicPr>
            <a:picLocks noGrp="1" noChangeAspect="1"/>
          </p:cNvPicPr>
          <p:nvPr>
            <p:ph idx="1"/>
          </p:nvPr>
        </p:nvPicPr>
        <p:blipFill>
          <a:blip r:embed="rId2"/>
          <a:stretch>
            <a:fillRect/>
          </a:stretch>
        </p:blipFill>
        <p:spPr>
          <a:xfrm>
            <a:off x="382771" y="1212111"/>
            <a:ext cx="11483163" cy="5280763"/>
          </a:xfrm>
        </p:spPr>
      </p:pic>
      <p:sp>
        <p:nvSpPr>
          <p:cNvPr id="3" name="Segnaposto numero diapositiva 2">
            <a:extLst>
              <a:ext uri="{FF2B5EF4-FFF2-40B4-BE49-F238E27FC236}">
                <a16:creationId xmlns:a16="http://schemas.microsoft.com/office/drawing/2014/main" id="{714A48C1-F777-2E49-EDB9-E93332B077BF}"/>
              </a:ext>
            </a:extLst>
          </p:cNvPr>
          <p:cNvSpPr>
            <a:spLocks noGrp="1"/>
          </p:cNvSpPr>
          <p:nvPr>
            <p:ph type="sldNum" sz="quarter" idx="12"/>
          </p:nvPr>
        </p:nvSpPr>
        <p:spPr/>
        <p:txBody>
          <a:bodyPr/>
          <a:lstStyle/>
          <a:p>
            <a:fld id="{687643BB-03DC-1E4C-B41C-8DC286ADACEE}" type="slidenum">
              <a:rPr lang="en-GB" smtClean="0"/>
              <a:t>15</a:t>
            </a:fld>
            <a:endParaRPr lang="en-GB"/>
          </a:p>
        </p:txBody>
      </p:sp>
      <p:sp>
        <p:nvSpPr>
          <p:cNvPr id="4" name="CasellaDiTesto 3">
            <a:extLst>
              <a:ext uri="{FF2B5EF4-FFF2-40B4-BE49-F238E27FC236}">
                <a16:creationId xmlns:a16="http://schemas.microsoft.com/office/drawing/2014/main" id="{09369F77-BE8A-B4BE-E3B1-74AA3FA1F296}"/>
              </a:ext>
            </a:extLst>
          </p:cNvPr>
          <p:cNvSpPr txBox="1"/>
          <p:nvPr/>
        </p:nvSpPr>
        <p:spPr>
          <a:xfrm>
            <a:off x="8386119" y="1962539"/>
            <a:ext cx="2967681" cy="3693319"/>
          </a:xfrm>
          <a:prstGeom prst="rect">
            <a:avLst/>
          </a:prstGeom>
          <a:noFill/>
        </p:spPr>
        <p:txBody>
          <a:bodyPr wrap="square" rtlCol="0">
            <a:spAutoFit/>
          </a:bodyPr>
          <a:lstStyle/>
          <a:p>
            <a:pPr algn="just"/>
            <a:r>
              <a:rPr lang="it-IT" sz="1800" b="1" dirty="0">
                <a:solidFill>
                  <a:srgbClr val="FF0000"/>
                </a:solidFill>
                <a:effectLst/>
                <a:latin typeface="Verdana" panose="020B0604030504040204" pitchFamily="34" charset="0"/>
              </a:rPr>
              <a:t>La maggiore quota di mercato dei fondi passivi ex articolo 9 </a:t>
            </a:r>
          </a:p>
          <a:p>
            <a:pPr algn="just"/>
            <a:r>
              <a:rPr lang="it-IT" sz="1800" b="1" dirty="0">
                <a:solidFill>
                  <a:srgbClr val="FF0000"/>
                </a:solidFill>
                <a:effectLst/>
                <a:latin typeface="Verdana" panose="020B0604030504040204" pitchFamily="34" charset="0"/>
              </a:rPr>
              <a:t>è in parte dovuta al crescente numero di fondi indicizzati e di ETF che seguono i benchmark allineati a Parigi (EU PAB) e ai benchmark della transizione climatica (EU CTB).</a:t>
            </a:r>
          </a:p>
          <a:p>
            <a:pPr algn="just"/>
            <a:endParaRPr lang="it-IT" dirty="0"/>
          </a:p>
        </p:txBody>
      </p:sp>
    </p:spTree>
    <p:extLst>
      <p:ext uri="{BB962C8B-B14F-4D97-AF65-F5344CB8AC3E}">
        <p14:creationId xmlns:p14="http://schemas.microsoft.com/office/powerpoint/2010/main" val="17722416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2A425C0-9E4E-B624-57CA-4F38F4A96AD9}"/>
              </a:ext>
            </a:extLst>
          </p:cNvPr>
          <p:cNvSpPr>
            <a:spLocks noGrp="1"/>
          </p:cNvSpPr>
          <p:nvPr>
            <p:ph type="title"/>
          </p:nvPr>
        </p:nvSpPr>
        <p:spPr/>
        <p:txBody>
          <a:bodyPr/>
          <a:lstStyle/>
          <a:p>
            <a:endParaRPr lang="en-GB" dirty="0"/>
          </a:p>
        </p:txBody>
      </p:sp>
      <p:sp>
        <p:nvSpPr>
          <p:cNvPr id="3" name="Segnaposto contenuto 2">
            <a:extLst>
              <a:ext uri="{FF2B5EF4-FFF2-40B4-BE49-F238E27FC236}">
                <a16:creationId xmlns:a16="http://schemas.microsoft.com/office/drawing/2014/main" id="{242BEA1B-5E26-3074-C007-A2E44C24279E}"/>
              </a:ext>
            </a:extLst>
          </p:cNvPr>
          <p:cNvSpPr>
            <a:spLocks noGrp="1"/>
          </p:cNvSpPr>
          <p:nvPr>
            <p:ph idx="1"/>
          </p:nvPr>
        </p:nvSpPr>
        <p:spPr/>
        <p:txBody>
          <a:bodyPr>
            <a:normAutofit/>
          </a:bodyPr>
          <a:lstStyle/>
          <a:p>
            <a:endParaRPr lang="it-IT" sz="2400" b="1" dirty="0">
              <a:solidFill>
                <a:srgbClr val="FF0000"/>
              </a:solidFill>
              <a:effectLst/>
              <a:latin typeface="Verdana" panose="020B0604030504040204" pitchFamily="34" charset="0"/>
            </a:endParaRPr>
          </a:p>
          <a:p>
            <a:endParaRPr lang="it-IT" sz="2400" b="1" dirty="0">
              <a:solidFill>
                <a:srgbClr val="FF0000"/>
              </a:solidFill>
              <a:latin typeface="Verdana" panose="020B0604030504040204" pitchFamily="34" charset="0"/>
            </a:endParaRPr>
          </a:p>
          <a:p>
            <a:r>
              <a:rPr lang="it-IT" sz="2400" b="1" dirty="0">
                <a:solidFill>
                  <a:srgbClr val="FF0000"/>
                </a:solidFill>
                <a:effectLst/>
                <a:latin typeface="Verdana" panose="020B0604030504040204" pitchFamily="34" charset="0"/>
              </a:rPr>
              <a:t>E’ discusso se  il solo fatto di seguire un PAB o un CTB dell'UE conferisca ai prodotti lo status di cui all'articolo 9 SFDR. </a:t>
            </a:r>
          </a:p>
          <a:p>
            <a:pPr marL="0" indent="0">
              <a:buNone/>
            </a:pPr>
            <a:endParaRPr lang="it-IT" sz="2400" b="1" dirty="0">
              <a:solidFill>
                <a:srgbClr val="FF0000"/>
              </a:solidFill>
              <a:effectLst/>
              <a:latin typeface="Verdana" panose="020B0604030504040204" pitchFamily="34" charset="0"/>
            </a:endParaRPr>
          </a:p>
          <a:p>
            <a:r>
              <a:rPr lang="it-IT" sz="2400" b="1" dirty="0">
                <a:latin typeface="Verdana" panose="020B0604030504040204" pitchFamily="34" charset="0"/>
              </a:rPr>
              <a:t>L</a:t>
            </a:r>
            <a:r>
              <a:rPr lang="it-IT" sz="2400" b="1" dirty="0">
                <a:effectLst/>
                <a:latin typeface="Verdana" panose="020B0604030504040204" pitchFamily="34" charset="0"/>
              </a:rPr>
              <a:t>a quota di mercato del 23% dei fondi passivi ex articolo 9 è leggermente superiore alla quota di mercato dei fondi passivi nell'universo complessivo dei fondi europei. </a:t>
            </a:r>
          </a:p>
        </p:txBody>
      </p:sp>
      <p:sp>
        <p:nvSpPr>
          <p:cNvPr id="4" name="Segnaposto numero diapositiva 3">
            <a:extLst>
              <a:ext uri="{FF2B5EF4-FFF2-40B4-BE49-F238E27FC236}">
                <a16:creationId xmlns:a16="http://schemas.microsoft.com/office/drawing/2014/main" id="{22500E1A-D84A-0A87-FC7E-E85280164F44}"/>
              </a:ext>
            </a:extLst>
          </p:cNvPr>
          <p:cNvSpPr>
            <a:spLocks noGrp="1"/>
          </p:cNvSpPr>
          <p:nvPr>
            <p:ph type="sldNum" sz="quarter" idx="12"/>
          </p:nvPr>
        </p:nvSpPr>
        <p:spPr/>
        <p:txBody>
          <a:bodyPr/>
          <a:lstStyle/>
          <a:p>
            <a:fld id="{687643BB-03DC-1E4C-B41C-8DC286ADACEE}" type="slidenum">
              <a:rPr lang="en-GB" smtClean="0"/>
              <a:t>16</a:t>
            </a:fld>
            <a:endParaRPr lang="en-GB"/>
          </a:p>
        </p:txBody>
      </p:sp>
      <p:pic>
        <p:nvPicPr>
          <p:cNvPr id="5" name="Immagine 4" descr="Immagine che contiene testo&#10;&#10;Descrizione generata automaticamente">
            <a:extLst>
              <a:ext uri="{FF2B5EF4-FFF2-40B4-BE49-F238E27FC236}">
                <a16:creationId xmlns:a16="http://schemas.microsoft.com/office/drawing/2014/main" id="{3AF24BC9-2AA3-E1BE-F38D-C7EE9269DBEE}"/>
              </a:ext>
            </a:extLst>
          </p:cNvPr>
          <p:cNvPicPr>
            <a:picLocks noChangeAspect="1"/>
          </p:cNvPicPr>
          <p:nvPr/>
        </p:nvPicPr>
        <p:blipFill>
          <a:blip r:embed="rId2"/>
          <a:stretch>
            <a:fillRect/>
          </a:stretch>
        </p:blipFill>
        <p:spPr>
          <a:xfrm rot="709231">
            <a:off x="9762590" y="823310"/>
            <a:ext cx="1648723" cy="1645854"/>
          </a:xfrm>
          <a:prstGeom prst="rect">
            <a:avLst/>
          </a:prstGeom>
        </p:spPr>
      </p:pic>
    </p:spTree>
    <p:extLst>
      <p:ext uri="{BB962C8B-B14F-4D97-AF65-F5344CB8AC3E}">
        <p14:creationId xmlns:p14="http://schemas.microsoft.com/office/powerpoint/2010/main" val="11149361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0EE391F-5F1D-B5CC-CCF4-38A2BCBC07F8}"/>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A8D2D89D-BCB4-DCED-02C2-2B314250FD69}"/>
              </a:ext>
            </a:extLst>
          </p:cNvPr>
          <p:cNvSpPr>
            <a:spLocks noGrp="1"/>
          </p:cNvSpPr>
          <p:nvPr>
            <p:ph idx="1"/>
          </p:nvPr>
        </p:nvSpPr>
        <p:spPr/>
        <p:txBody>
          <a:bodyPr/>
          <a:lstStyle/>
          <a:p>
            <a:r>
              <a:rPr lang="en-GB" b="1" dirty="0" err="1"/>
              <a:t>Esiste</a:t>
            </a:r>
            <a:r>
              <a:rPr lang="en-GB" b="1" dirty="0"/>
              <a:t> uno </a:t>
            </a:r>
            <a:r>
              <a:rPr lang="en-GB" b="1" dirty="0">
                <a:solidFill>
                  <a:srgbClr val="FF0000"/>
                </a:solidFill>
              </a:rPr>
              <a:t>stretto </a:t>
            </a:r>
            <a:r>
              <a:rPr lang="en-GB" b="1" dirty="0" err="1">
                <a:solidFill>
                  <a:srgbClr val="FF0000"/>
                </a:solidFill>
              </a:rPr>
              <a:t>legame</a:t>
            </a:r>
            <a:r>
              <a:rPr lang="en-GB" b="1" dirty="0">
                <a:solidFill>
                  <a:srgbClr val="FF0000"/>
                </a:solidFill>
              </a:rPr>
              <a:t> </a:t>
            </a:r>
            <a:r>
              <a:rPr lang="en-GB" b="1" dirty="0" err="1">
                <a:solidFill>
                  <a:srgbClr val="FF0000"/>
                </a:solidFill>
              </a:rPr>
              <a:t>tra</a:t>
            </a:r>
            <a:r>
              <a:rPr lang="en-GB" b="1" dirty="0">
                <a:solidFill>
                  <a:srgbClr val="FF0000"/>
                </a:solidFill>
              </a:rPr>
              <a:t> </a:t>
            </a:r>
            <a:r>
              <a:rPr lang="en-GB" b="1" dirty="0" err="1">
                <a:solidFill>
                  <a:srgbClr val="FF0000"/>
                </a:solidFill>
              </a:rPr>
              <a:t>i</a:t>
            </a:r>
            <a:r>
              <a:rPr lang="en-GB" b="1" dirty="0">
                <a:solidFill>
                  <a:srgbClr val="FF0000"/>
                </a:solidFill>
              </a:rPr>
              <a:t> rating ESG e </a:t>
            </a:r>
            <a:r>
              <a:rPr lang="en-GB" b="1" dirty="0" err="1">
                <a:solidFill>
                  <a:srgbClr val="FF0000"/>
                </a:solidFill>
              </a:rPr>
              <a:t>i</a:t>
            </a:r>
            <a:r>
              <a:rPr lang="en-GB" b="1" dirty="0">
                <a:solidFill>
                  <a:srgbClr val="FF0000"/>
                </a:solidFill>
              </a:rPr>
              <a:t> benchmark</a:t>
            </a:r>
            <a:r>
              <a:rPr lang="en-GB" b="1" dirty="0"/>
              <a:t>: la </a:t>
            </a:r>
            <a:r>
              <a:rPr lang="en-GB" b="1" dirty="0" err="1">
                <a:solidFill>
                  <a:srgbClr val="FF0000"/>
                </a:solidFill>
              </a:rPr>
              <a:t>metodologia</a:t>
            </a:r>
            <a:r>
              <a:rPr lang="en-GB" b="1" dirty="0"/>
              <a:t> di </a:t>
            </a:r>
            <a:r>
              <a:rPr lang="en-GB" b="1" dirty="0" err="1"/>
              <a:t>questi</a:t>
            </a:r>
            <a:r>
              <a:rPr lang="en-GB" b="1" dirty="0"/>
              <a:t> </a:t>
            </a:r>
            <a:r>
              <a:rPr lang="en-GB" b="1" dirty="0" err="1"/>
              <a:t>ultimi</a:t>
            </a:r>
            <a:r>
              <a:rPr lang="en-GB" b="1" dirty="0"/>
              <a:t> </a:t>
            </a:r>
            <a:r>
              <a:rPr lang="en-GB" b="1" dirty="0" err="1"/>
              <a:t>si</a:t>
            </a:r>
            <a:r>
              <a:rPr lang="en-GB" b="1" dirty="0"/>
              <a:t> </a:t>
            </a:r>
            <a:r>
              <a:rPr lang="en-GB" b="1" dirty="0" err="1"/>
              <a:t>basa</a:t>
            </a:r>
            <a:r>
              <a:rPr lang="en-GB" b="1" dirty="0"/>
              <a:t> in </a:t>
            </a:r>
            <a:r>
              <a:rPr lang="en-GB" b="1" dirty="0" err="1"/>
              <a:t>larga</a:t>
            </a:r>
            <a:r>
              <a:rPr lang="en-GB" b="1" dirty="0"/>
              <a:t> </a:t>
            </a:r>
            <a:r>
              <a:rPr lang="en-GB" b="1" dirty="0" err="1"/>
              <a:t>misura</a:t>
            </a:r>
            <a:r>
              <a:rPr lang="en-GB" b="1" dirty="0"/>
              <a:t> sui rating.</a:t>
            </a:r>
          </a:p>
          <a:p>
            <a:endParaRPr lang="en-GB" b="1" dirty="0"/>
          </a:p>
          <a:p>
            <a:r>
              <a:rPr lang="en-GB" b="1" dirty="0"/>
              <a:t>In </a:t>
            </a:r>
            <a:r>
              <a:rPr lang="en-GB" b="1" dirty="0" err="1"/>
              <a:t>molti</a:t>
            </a:r>
            <a:r>
              <a:rPr lang="en-GB" b="1" dirty="0"/>
              <a:t> </a:t>
            </a:r>
            <a:r>
              <a:rPr lang="en-GB" b="1" dirty="0" err="1"/>
              <a:t>casi</a:t>
            </a:r>
            <a:r>
              <a:rPr lang="en-GB" b="1" dirty="0"/>
              <a:t> </a:t>
            </a:r>
            <a:r>
              <a:rPr lang="en-GB" b="1" dirty="0" err="1"/>
              <a:t>gli</a:t>
            </a:r>
            <a:r>
              <a:rPr lang="en-GB" b="1" dirty="0"/>
              <a:t> </a:t>
            </a:r>
            <a:r>
              <a:rPr lang="en-GB" b="1" dirty="0" err="1"/>
              <a:t>amministratori</a:t>
            </a:r>
            <a:r>
              <a:rPr lang="en-GB" b="1" dirty="0"/>
              <a:t> </a:t>
            </a:r>
            <a:r>
              <a:rPr lang="en-GB" b="1" dirty="0" err="1"/>
              <a:t>dei</a:t>
            </a:r>
            <a:r>
              <a:rPr lang="en-GB" b="1" dirty="0"/>
              <a:t> benchmark </a:t>
            </a:r>
            <a:r>
              <a:rPr lang="en-GB" b="1" dirty="0" err="1"/>
              <a:t>che</a:t>
            </a:r>
            <a:r>
              <a:rPr lang="en-GB" b="1" dirty="0"/>
              <a:t> </a:t>
            </a:r>
            <a:r>
              <a:rPr lang="en-GB" b="1" dirty="0" err="1">
                <a:solidFill>
                  <a:srgbClr val="FF0000"/>
                </a:solidFill>
              </a:rPr>
              <a:t>sono</a:t>
            </a:r>
            <a:r>
              <a:rPr lang="en-GB" b="1" dirty="0">
                <a:solidFill>
                  <a:srgbClr val="FF0000"/>
                </a:solidFill>
              </a:rPr>
              <a:t> </a:t>
            </a:r>
            <a:r>
              <a:rPr lang="en-GB" b="1" dirty="0" err="1">
                <a:solidFill>
                  <a:srgbClr val="FF0000"/>
                </a:solidFill>
              </a:rPr>
              <a:t>anche</a:t>
            </a:r>
            <a:r>
              <a:rPr lang="en-GB" b="1" dirty="0">
                <a:solidFill>
                  <a:srgbClr val="FF0000"/>
                </a:solidFill>
              </a:rPr>
              <a:t> </a:t>
            </a:r>
            <a:r>
              <a:rPr lang="en-GB" b="1" dirty="0" err="1">
                <a:solidFill>
                  <a:srgbClr val="FF0000"/>
                </a:solidFill>
              </a:rPr>
              <a:t>amministratori</a:t>
            </a:r>
            <a:r>
              <a:rPr lang="en-GB" b="1" dirty="0">
                <a:solidFill>
                  <a:srgbClr val="FF0000"/>
                </a:solidFill>
              </a:rPr>
              <a:t> ESG </a:t>
            </a:r>
            <a:r>
              <a:rPr lang="en-GB" b="1" dirty="0"/>
              <a:t>(ad </a:t>
            </a:r>
            <a:r>
              <a:rPr lang="en-GB" b="1" dirty="0" err="1"/>
              <a:t>esempio</a:t>
            </a:r>
            <a:r>
              <a:rPr lang="en-GB" b="1" dirty="0"/>
              <a:t>, MSCI, STOXX, Thomson Reuters).</a:t>
            </a:r>
          </a:p>
          <a:p>
            <a:endParaRPr lang="en-GB" b="1" dirty="0"/>
          </a:p>
          <a:p>
            <a:r>
              <a:rPr lang="en-GB" b="1" dirty="0"/>
              <a:t>Al di </a:t>
            </a:r>
            <a:r>
              <a:rPr lang="en-GB" b="1" dirty="0" err="1"/>
              <a:t>là</a:t>
            </a:r>
            <a:r>
              <a:rPr lang="en-GB" b="1" dirty="0"/>
              <a:t> </a:t>
            </a:r>
            <a:r>
              <a:rPr lang="en-GB" b="1" dirty="0" err="1"/>
              <a:t>della</a:t>
            </a:r>
            <a:r>
              <a:rPr lang="en-GB" b="1" dirty="0"/>
              <a:t> semplice </a:t>
            </a:r>
            <a:r>
              <a:rPr lang="en-GB" b="1" dirty="0" err="1"/>
              <a:t>fornitura</a:t>
            </a:r>
            <a:r>
              <a:rPr lang="en-GB" b="1" dirty="0"/>
              <a:t> di </a:t>
            </a:r>
            <a:r>
              <a:rPr lang="en-GB" b="1" dirty="0" err="1"/>
              <a:t>dati</a:t>
            </a:r>
            <a:r>
              <a:rPr lang="en-GB" b="1" dirty="0"/>
              <a:t>, </a:t>
            </a:r>
            <a:r>
              <a:rPr lang="en-GB" b="1" dirty="0" err="1"/>
              <a:t>gli</a:t>
            </a:r>
            <a:r>
              <a:rPr lang="en-GB" b="1" dirty="0"/>
              <a:t> </a:t>
            </a:r>
            <a:r>
              <a:rPr lang="en-GB" b="1" dirty="0" err="1"/>
              <a:t>infomediari</a:t>
            </a:r>
            <a:r>
              <a:rPr lang="en-GB" b="1" dirty="0"/>
              <a:t> ESG, come </a:t>
            </a:r>
            <a:r>
              <a:rPr lang="en-GB" b="1" dirty="0" err="1"/>
              <a:t>i</a:t>
            </a:r>
            <a:r>
              <a:rPr lang="en-GB" b="1" dirty="0"/>
              <a:t> rating e </a:t>
            </a:r>
            <a:r>
              <a:rPr lang="en-GB" b="1" dirty="0" err="1"/>
              <a:t>i</a:t>
            </a:r>
            <a:r>
              <a:rPr lang="en-GB" b="1" dirty="0"/>
              <a:t> benchmark, </a:t>
            </a:r>
            <a:r>
              <a:rPr lang="en-GB" b="1" dirty="0" err="1"/>
              <a:t>stanno</a:t>
            </a:r>
            <a:r>
              <a:rPr lang="en-GB" b="1" dirty="0"/>
              <a:t> </a:t>
            </a:r>
            <a:r>
              <a:rPr lang="en-GB" b="1" dirty="0" err="1"/>
              <a:t>emergendo</a:t>
            </a:r>
            <a:r>
              <a:rPr lang="en-GB" b="1" dirty="0"/>
              <a:t> come </a:t>
            </a:r>
            <a:r>
              <a:rPr lang="en-GB" b="1" dirty="0" err="1">
                <a:solidFill>
                  <a:srgbClr val="FF0000"/>
                </a:solidFill>
              </a:rPr>
              <a:t>strumento</a:t>
            </a:r>
            <a:r>
              <a:rPr lang="en-GB" b="1" dirty="0">
                <a:solidFill>
                  <a:srgbClr val="FF0000"/>
                </a:solidFill>
              </a:rPr>
              <a:t> di governance</a:t>
            </a:r>
            <a:r>
              <a:rPr lang="en-GB" b="1" dirty="0"/>
              <a:t> (voice/exit da </a:t>
            </a:r>
            <a:r>
              <a:rPr lang="en-GB" b="1" dirty="0" err="1"/>
              <a:t>parte</a:t>
            </a:r>
            <a:r>
              <a:rPr lang="en-GB" b="1" dirty="0"/>
              <a:t> </a:t>
            </a:r>
            <a:r>
              <a:rPr lang="en-GB" b="1" dirty="0" err="1"/>
              <a:t>degli</a:t>
            </a:r>
            <a:r>
              <a:rPr lang="en-GB" b="1" dirty="0"/>
              <a:t> </a:t>
            </a:r>
            <a:r>
              <a:rPr lang="en-GB" b="1" dirty="0" err="1"/>
              <a:t>investitori</a:t>
            </a:r>
            <a:r>
              <a:rPr lang="en-GB" b="1" dirty="0"/>
              <a:t> </a:t>
            </a:r>
            <a:r>
              <a:rPr lang="en-GB" b="1" dirty="0" err="1"/>
              <a:t>istituzionali</a:t>
            </a:r>
            <a:r>
              <a:rPr lang="en-GB" b="1" dirty="0"/>
              <a:t>).</a:t>
            </a:r>
          </a:p>
        </p:txBody>
      </p:sp>
      <p:sp>
        <p:nvSpPr>
          <p:cNvPr id="4" name="Segnaposto numero diapositiva 3">
            <a:extLst>
              <a:ext uri="{FF2B5EF4-FFF2-40B4-BE49-F238E27FC236}">
                <a16:creationId xmlns:a16="http://schemas.microsoft.com/office/drawing/2014/main" id="{D89DF721-FEB6-F6E2-1676-934A6607FD9A}"/>
              </a:ext>
            </a:extLst>
          </p:cNvPr>
          <p:cNvSpPr>
            <a:spLocks noGrp="1"/>
          </p:cNvSpPr>
          <p:nvPr>
            <p:ph type="sldNum" sz="quarter" idx="12"/>
          </p:nvPr>
        </p:nvSpPr>
        <p:spPr/>
        <p:txBody>
          <a:bodyPr/>
          <a:lstStyle/>
          <a:p>
            <a:fld id="{687643BB-03DC-1E4C-B41C-8DC286ADACEE}" type="slidenum">
              <a:rPr lang="en-GB" smtClean="0"/>
              <a:t>17</a:t>
            </a:fld>
            <a:endParaRPr lang="en-GB"/>
          </a:p>
        </p:txBody>
      </p:sp>
    </p:spTree>
    <p:extLst>
      <p:ext uri="{BB962C8B-B14F-4D97-AF65-F5344CB8AC3E}">
        <p14:creationId xmlns:p14="http://schemas.microsoft.com/office/powerpoint/2010/main" val="22343049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21F6784-8012-7DF0-F43C-488451F3E250}"/>
              </a:ext>
            </a:extLst>
          </p:cNvPr>
          <p:cNvSpPr>
            <a:spLocks noGrp="1"/>
          </p:cNvSpPr>
          <p:nvPr>
            <p:ph type="title"/>
          </p:nvPr>
        </p:nvSpPr>
        <p:spPr/>
        <p:txBody>
          <a:bodyPr/>
          <a:lstStyle/>
          <a:p>
            <a:endParaRPr lang="en-GB"/>
          </a:p>
        </p:txBody>
      </p:sp>
      <p:sp>
        <p:nvSpPr>
          <p:cNvPr id="3" name="Segnaposto contenuto 2">
            <a:extLst>
              <a:ext uri="{FF2B5EF4-FFF2-40B4-BE49-F238E27FC236}">
                <a16:creationId xmlns:a16="http://schemas.microsoft.com/office/drawing/2014/main" id="{E5F8ABC5-7CDF-A26A-B290-3576C7E74540}"/>
              </a:ext>
            </a:extLst>
          </p:cNvPr>
          <p:cNvSpPr>
            <a:spLocks noGrp="1"/>
          </p:cNvSpPr>
          <p:nvPr>
            <p:ph idx="1"/>
          </p:nvPr>
        </p:nvSpPr>
        <p:spPr/>
        <p:txBody>
          <a:bodyPr>
            <a:normAutofit/>
          </a:bodyPr>
          <a:lstStyle/>
          <a:p>
            <a:r>
              <a:rPr lang="en-GB" b="1" dirty="0"/>
              <a:t>I benchmark ESG </a:t>
            </a:r>
            <a:r>
              <a:rPr lang="en-GB" b="1" dirty="0" err="1"/>
              <a:t>sono</a:t>
            </a:r>
            <a:r>
              <a:rPr lang="en-GB" b="1" dirty="0"/>
              <a:t> </a:t>
            </a:r>
            <a:r>
              <a:rPr lang="en-GB" b="1" dirty="0">
                <a:solidFill>
                  <a:srgbClr val="FF0000"/>
                </a:solidFill>
              </a:rPr>
              <a:t>benchmark "</a:t>
            </a:r>
            <a:r>
              <a:rPr lang="en-GB" b="1" dirty="0" err="1">
                <a:solidFill>
                  <a:srgbClr val="FF0000"/>
                </a:solidFill>
              </a:rPr>
              <a:t>regolamentati</a:t>
            </a:r>
            <a:r>
              <a:rPr lang="en-GB" b="1" dirty="0">
                <a:solidFill>
                  <a:srgbClr val="FF0000"/>
                </a:solidFill>
              </a:rPr>
              <a:t>" </a:t>
            </a:r>
            <a:r>
              <a:rPr lang="en-GB" b="1" dirty="0"/>
              <a:t>ai sensi del </a:t>
            </a:r>
            <a:r>
              <a:rPr lang="en-GB" b="1" dirty="0" err="1"/>
              <a:t>Regolamento</a:t>
            </a:r>
            <a:r>
              <a:rPr lang="en-GB" b="1" dirty="0"/>
              <a:t> BMR, </a:t>
            </a:r>
            <a:r>
              <a:rPr lang="en-GB" b="1" dirty="0" err="1"/>
              <a:t>ovvero</a:t>
            </a:r>
            <a:r>
              <a:rPr lang="en-GB" b="1" dirty="0"/>
              <a:t>:</a:t>
            </a:r>
          </a:p>
          <a:p>
            <a:endParaRPr lang="en-GB" b="1" dirty="0"/>
          </a:p>
          <a:p>
            <a:r>
              <a:rPr lang="en-GB" b="1" i="1" dirty="0" err="1"/>
              <a:t>sono</a:t>
            </a:r>
            <a:r>
              <a:rPr lang="en-GB" b="1" i="1" dirty="0"/>
              <a:t> </a:t>
            </a:r>
            <a:r>
              <a:rPr lang="en-GB" b="1" i="1" dirty="0" err="1"/>
              <a:t>indici</a:t>
            </a:r>
            <a:r>
              <a:rPr lang="en-GB" b="1" i="1" dirty="0"/>
              <a:t> "con </a:t>
            </a:r>
            <a:r>
              <a:rPr lang="en-GB" b="1" i="1" dirty="0" err="1"/>
              <a:t>riferimento</a:t>
            </a:r>
            <a:r>
              <a:rPr lang="en-GB" b="1" i="1" dirty="0"/>
              <a:t> ai </a:t>
            </a:r>
            <a:r>
              <a:rPr lang="en-GB" b="1" i="1" dirty="0" err="1"/>
              <a:t>quali</a:t>
            </a:r>
            <a:r>
              <a:rPr lang="en-GB" b="1" i="1" dirty="0"/>
              <a:t> </a:t>
            </a:r>
            <a:r>
              <a:rPr lang="en-GB" b="1" i="1" dirty="0" err="1"/>
              <a:t>l'importo</a:t>
            </a:r>
            <a:r>
              <a:rPr lang="en-GB" b="1" i="1" dirty="0"/>
              <a:t> </a:t>
            </a:r>
            <a:r>
              <a:rPr lang="en-GB" b="1" i="1" dirty="0" err="1"/>
              <a:t>pagabile</a:t>
            </a:r>
            <a:r>
              <a:rPr lang="en-GB" b="1" i="1" dirty="0"/>
              <a:t> in base a uno </a:t>
            </a:r>
            <a:r>
              <a:rPr lang="en-GB" b="1" i="1" dirty="0" err="1"/>
              <a:t>strumento</a:t>
            </a:r>
            <a:r>
              <a:rPr lang="en-GB" b="1" i="1" dirty="0"/>
              <a:t> </a:t>
            </a:r>
            <a:r>
              <a:rPr lang="en-GB" b="1" i="1" dirty="0" err="1"/>
              <a:t>finanziario</a:t>
            </a:r>
            <a:r>
              <a:rPr lang="en-GB" b="1" i="1" dirty="0"/>
              <a:t> o a un </a:t>
            </a:r>
            <a:r>
              <a:rPr lang="en-GB" b="1" i="1" dirty="0" err="1"/>
              <a:t>contratto</a:t>
            </a:r>
            <a:r>
              <a:rPr lang="en-GB" b="1" i="1" dirty="0"/>
              <a:t> </a:t>
            </a:r>
            <a:r>
              <a:rPr lang="en-GB" b="1" i="1" dirty="0" err="1"/>
              <a:t>finanziario</a:t>
            </a:r>
            <a:r>
              <a:rPr lang="en-GB" b="1" i="1" dirty="0"/>
              <a:t> o il </a:t>
            </a:r>
            <a:r>
              <a:rPr lang="en-GB" b="1" i="1" dirty="0" err="1"/>
              <a:t>valore</a:t>
            </a:r>
            <a:r>
              <a:rPr lang="en-GB" b="1" i="1" dirty="0"/>
              <a:t> di uno </a:t>
            </a:r>
            <a:r>
              <a:rPr lang="en-GB" b="1" i="1" dirty="0" err="1"/>
              <a:t>strumento</a:t>
            </a:r>
            <a:r>
              <a:rPr lang="en-GB" b="1" i="1" dirty="0"/>
              <a:t> </a:t>
            </a:r>
            <a:r>
              <a:rPr lang="en-GB" b="1" i="1" dirty="0" err="1"/>
              <a:t>finanziario</a:t>
            </a:r>
            <a:r>
              <a:rPr lang="en-GB" b="1" i="1" dirty="0"/>
              <a:t> o il </a:t>
            </a:r>
            <a:r>
              <a:rPr lang="en-GB" b="1" i="1" dirty="0" err="1"/>
              <a:t>valore</a:t>
            </a:r>
            <a:r>
              <a:rPr lang="en-GB" b="1" i="1" dirty="0"/>
              <a:t> di uno </a:t>
            </a:r>
            <a:r>
              <a:rPr lang="en-GB" b="1" i="1" dirty="0" err="1"/>
              <a:t>strumento</a:t>
            </a:r>
            <a:r>
              <a:rPr lang="en-GB" b="1" i="1" dirty="0"/>
              <a:t> </a:t>
            </a:r>
            <a:r>
              <a:rPr lang="en-GB" b="1" i="1" dirty="0" err="1"/>
              <a:t>finanziario</a:t>
            </a:r>
            <a:r>
              <a:rPr lang="en-GB" b="1" i="1" dirty="0"/>
              <a:t>, o un </a:t>
            </a:r>
            <a:r>
              <a:rPr lang="en-GB" b="1" i="1" dirty="0" err="1"/>
              <a:t>indice</a:t>
            </a:r>
            <a:r>
              <a:rPr lang="en-GB" b="1" i="1" dirty="0"/>
              <a:t> </a:t>
            </a:r>
            <a:r>
              <a:rPr lang="en-GB" b="1" i="1" dirty="0" err="1"/>
              <a:t>che</a:t>
            </a:r>
            <a:r>
              <a:rPr lang="en-GB" b="1" i="1" dirty="0"/>
              <a:t> </a:t>
            </a:r>
            <a:r>
              <a:rPr lang="en-GB" b="1" i="1" dirty="0" err="1"/>
              <a:t>viene</a:t>
            </a:r>
            <a:r>
              <a:rPr lang="en-GB" b="1" i="1" dirty="0"/>
              <a:t> </a:t>
            </a:r>
            <a:r>
              <a:rPr lang="en-GB" b="1" i="1" dirty="0" err="1"/>
              <a:t>utilizzato</a:t>
            </a:r>
            <a:r>
              <a:rPr lang="en-GB" b="1" i="1" dirty="0"/>
              <a:t> per </a:t>
            </a:r>
            <a:r>
              <a:rPr lang="en-GB" b="1" i="1" dirty="0" err="1"/>
              <a:t>misurare</a:t>
            </a:r>
            <a:r>
              <a:rPr lang="en-GB" b="1" i="1" dirty="0"/>
              <a:t> la di un </a:t>
            </a:r>
            <a:r>
              <a:rPr lang="en-GB" b="1" i="1" dirty="0" err="1"/>
              <a:t>fondo</a:t>
            </a:r>
            <a:r>
              <a:rPr lang="en-GB" b="1" i="1" dirty="0"/>
              <a:t> </a:t>
            </a:r>
            <a:r>
              <a:rPr lang="en-GB" b="1" i="1" dirty="0" err="1"/>
              <a:t>d'investimento</a:t>
            </a:r>
            <a:r>
              <a:rPr lang="en-GB" b="1" i="1" dirty="0"/>
              <a:t> </a:t>
            </a:r>
            <a:r>
              <a:rPr lang="en-GB" b="1" i="1" dirty="0" err="1"/>
              <a:t>allo</a:t>
            </a:r>
            <a:r>
              <a:rPr lang="en-GB" b="1" i="1" dirty="0"/>
              <a:t> </a:t>
            </a:r>
            <a:r>
              <a:rPr lang="en-GB" b="1" i="1" dirty="0" err="1"/>
              <a:t>scopo</a:t>
            </a:r>
            <a:r>
              <a:rPr lang="en-GB" b="1" i="1" dirty="0"/>
              <a:t> di </a:t>
            </a:r>
            <a:r>
              <a:rPr lang="en-GB" b="1" i="1" dirty="0" err="1"/>
              <a:t>seguire</a:t>
            </a:r>
            <a:r>
              <a:rPr lang="en-GB" b="1" i="1" dirty="0"/>
              <a:t> il </a:t>
            </a:r>
            <a:r>
              <a:rPr lang="en-GB" b="1" i="1" dirty="0" err="1"/>
              <a:t>rendimento</a:t>
            </a:r>
            <a:r>
              <a:rPr lang="en-GB" b="1" i="1" dirty="0"/>
              <a:t> di tale </a:t>
            </a:r>
            <a:r>
              <a:rPr lang="en-GB" b="1" i="1" dirty="0" err="1"/>
              <a:t>indice</a:t>
            </a:r>
            <a:r>
              <a:rPr lang="en-GB" b="1" i="1" dirty="0"/>
              <a:t> o di </a:t>
            </a:r>
            <a:r>
              <a:rPr lang="en-GB" b="1" i="1" dirty="0" err="1"/>
              <a:t>definire</a:t>
            </a:r>
            <a:r>
              <a:rPr lang="en-GB" b="1" i="1" dirty="0"/>
              <a:t> </a:t>
            </a:r>
            <a:r>
              <a:rPr lang="en-GB" b="1" i="1" dirty="0" err="1"/>
              <a:t>l'asset</a:t>
            </a:r>
            <a:r>
              <a:rPr lang="en-GB" b="1" i="1" dirty="0"/>
              <a:t> allocation di un </a:t>
            </a:r>
            <a:r>
              <a:rPr lang="en-GB" b="1" i="1" dirty="0" err="1"/>
              <a:t>portafoglio</a:t>
            </a:r>
            <a:r>
              <a:rPr lang="en-GB" b="1" i="1" dirty="0"/>
              <a:t> o di </a:t>
            </a:r>
            <a:r>
              <a:rPr lang="en-GB" b="1" i="1" dirty="0" err="1"/>
              <a:t>calcolare</a:t>
            </a:r>
            <a:r>
              <a:rPr lang="en-GB" b="1" i="1" dirty="0"/>
              <a:t> le </a:t>
            </a:r>
            <a:r>
              <a:rPr lang="en-GB" b="1" i="1" dirty="0" err="1"/>
              <a:t>commissioni</a:t>
            </a:r>
            <a:r>
              <a:rPr lang="en-GB" b="1" i="1" dirty="0"/>
              <a:t> di performance" (art. 3(1)(3) BMR)</a:t>
            </a:r>
            <a:r>
              <a:rPr lang="en-GB" b="1" dirty="0"/>
              <a:t>. </a:t>
            </a:r>
          </a:p>
          <a:p>
            <a:endParaRPr lang="en-GB" b="1" dirty="0"/>
          </a:p>
        </p:txBody>
      </p:sp>
      <p:sp>
        <p:nvSpPr>
          <p:cNvPr id="4" name="Segnaposto numero diapositiva 3">
            <a:extLst>
              <a:ext uri="{FF2B5EF4-FFF2-40B4-BE49-F238E27FC236}">
                <a16:creationId xmlns:a16="http://schemas.microsoft.com/office/drawing/2014/main" id="{118B6010-BCFD-AA57-42B9-B2450B7655B9}"/>
              </a:ext>
            </a:extLst>
          </p:cNvPr>
          <p:cNvSpPr>
            <a:spLocks noGrp="1"/>
          </p:cNvSpPr>
          <p:nvPr>
            <p:ph type="sldNum" sz="quarter" idx="12"/>
          </p:nvPr>
        </p:nvSpPr>
        <p:spPr/>
        <p:txBody>
          <a:bodyPr/>
          <a:lstStyle/>
          <a:p>
            <a:fld id="{687643BB-03DC-1E4C-B41C-8DC286ADACEE}" type="slidenum">
              <a:rPr lang="en-GB" smtClean="0"/>
              <a:t>18</a:t>
            </a:fld>
            <a:endParaRPr lang="en-GB"/>
          </a:p>
        </p:txBody>
      </p:sp>
    </p:spTree>
    <p:extLst>
      <p:ext uri="{BB962C8B-B14F-4D97-AF65-F5344CB8AC3E}">
        <p14:creationId xmlns:p14="http://schemas.microsoft.com/office/powerpoint/2010/main" val="17979260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9BEDE2E-B4D9-D205-6505-435282CAFE9F}"/>
              </a:ext>
            </a:extLst>
          </p:cNvPr>
          <p:cNvSpPr>
            <a:spLocks noGrp="1"/>
          </p:cNvSpPr>
          <p:nvPr>
            <p:ph type="title"/>
          </p:nvPr>
        </p:nvSpPr>
        <p:spPr/>
        <p:txBody>
          <a:bodyPr/>
          <a:lstStyle/>
          <a:p>
            <a:r>
              <a:rPr lang="en-GB" b="1" dirty="0" err="1"/>
              <a:t>Opzione</a:t>
            </a:r>
            <a:r>
              <a:rPr lang="en-GB" b="1" dirty="0"/>
              <a:t> 1. Benchmark ad </a:t>
            </a:r>
            <a:r>
              <a:rPr lang="en-GB" b="1" dirty="0" err="1"/>
              <a:t>ampia</a:t>
            </a:r>
            <a:r>
              <a:rPr lang="en-GB" b="1" dirty="0"/>
              <a:t> </a:t>
            </a:r>
            <a:r>
              <a:rPr lang="en-GB" b="1" dirty="0" err="1"/>
              <a:t>integrazione</a:t>
            </a:r>
            <a:r>
              <a:rPr lang="en-GB" b="1" dirty="0"/>
              <a:t> ESG</a:t>
            </a:r>
          </a:p>
        </p:txBody>
      </p:sp>
      <p:sp>
        <p:nvSpPr>
          <p:cNvPr id="3" name="Segnaposto contenuto 2">
            <a:extLst>
              <a:ext uri="{FF2B5EF4-FFF2-40B4-BE49-F238E27FC236}">
                <a16:creationId xmlns:a16="http://schemas.microsoft.com/office/drawing/2014/main" id="{A7F9CC99-64DE-7A7A-B419-F012CC518139}"/>
              </a:ext>
            </a:extLst>
          </p:cNvPr>
          <p:cNvSpPr>
            <a:spLocks noGrp="1"/>
          </p:cNvSpPr>
          <p:nvPr>
            <p:ph idx="1"/>
          </p:nvPr>
        </p:nvSpPr>
        <p:spPr/>
        <p:txBody>
          <a:bodyPr>
            <a:noAutofit/>
          </a:bodyPr>
          <a:lstStyle/>
          <a:p>
            <a:r>
              <a:rPr lang="it-IT" sz="2400" b="1" dirty="0">
                <a:effectLst/>
                <a:latin typeface="Verdana" panose="020B0604030504040204" pitchFamily="34" charset="0"/>
              </a:rPr>
              <a:t>Cercano di </a:t>
            </a:r>
            <a:r>
              <a:rPr lang="it-IT" sz="2400" b="1" dirty="0">
                <a:solidFill>
                  <a:srgbClr val="FF0000"/>
                </a:solidFill>
                <a:effectLst/>
                <a:latin typeface="Verdana" panose="020B0604030504040204" pitchFamily="34" charset="0"/>
              </a:rPr>
              <a:t>includere considerazioni generali ESG</a:t>
            </a:r>
            <a:r>
              <a:rPr lang="it-IT" sz="2400" b="1" dirty="0">
                <a:effectLst/>
                <a:latin typeface="Verdana" panose="020B0604030504040204" pitchFamily="34" charset="0"/>
              </a:rPr>
              <a:t> nei benchmark "madre" esistenti, aggiustando e ribilanciando il peso dei diversi costituenti. </a:t>
            </a:r>
          </a:p>
          <a:p>
            <a:endParaRPr lang="it-IT" sz="2400" b="1" dirty="0">
              <a:effectLst/>
              <a:latin typeface="Verdana" panose="020B0604030504040204" pitchFamily="34" charset="0"/>
            </a:endParaRPr>
          </a:p>
          <a:p>
            <a:r>
              <a:rPr lang="it-IT" sz="2400" b="1" dirty="0">
                <a:effectLst/>
                <a:latin typeface="Verdana" panose="020B0604030504040204" pitchFamily="34" charset="0"/>
              </a:rPr>
              <a:t>Il loro obiettivo principale è fornire agli investitori l'opportunità di ottenere un'esposizione alle società con rating ESG più elevato </a:t>
            </a:r>
            <a:r>
              <a:rPr lang="it-IT" sz="2400" b="1" dirty="0">
                <a:solidFill>
                  <a:srgbClr val="FF0000"/>
                </a:solidFill>
                <a:effectLst/>
                <a:latin typeface="Verdana" panose="020B0604030504040204" pitchFamily="34" charset="0"/>
              </a:rPr>
              <a:t>senza discostarsi molto dall'obiettivo del benchmark non ESG</a:t>
            </a:r>
            <a:r>
              <a:rPr lang="it-IT" sz="2400" b="1" dirty="0">
                <a:effectLst/>
                <a:latin typeface="Verdana" panose="020B0604030504040204" pitchFamily="34" charset="0"/>
              </a:rPr>
              <a:t>. </a:t>
            </a:r>
          </a:p>
          <a:p>
            <a:r>
              <a:rPr lang="it-IT" sz="2400" b="1" dirty="0">
                <a:effectLst/>
                <a:latin typeface="Verdana" panose="020B0604030504040204" pitchFamily="34" charset="0"/>
              </a:rPr>
              <a:t>Per costruire questi indici, gli amministratori dei benchmark possono ripesare le società, selezionare i performer con un elevato rating ESG o escludere attività controverse dall'indice principale. </a:t>
            </a:r>
          </a:p>
          <a:p>
            <a:pPr marL="0" indent="0">
              <a:buNone/>
            </a:pPr>
            <a:endParaRPr lang="it-IT" sz="2400" b="1" dirty="0">
              <a:effectLst/>
              <a:latin typeface="Verdana" panose="020B0604030504040204" pitchFamily="34" charset="0"/>
            </a:endParaRPr>
          </a:p>
        </p:txBody>
      </p:sp>
      <p:sp>
        <p:nvSpPr>
          <p:cNvPr id="4" name="Segnaposto numero diapositiva 3">
            <a:extLst>
              <a:ext uri="{FF2B5EF4-FFF2-40B4-BE49-F238E27FC236}">
                <a16:creationId xmlns:a16="http://schemas.microsoft.com/office/drawing/2014/main" id="{BF50A176-0E63-DBC6-FFE7-55C469B98A35}"/>
              </a:ext>
            </a:extLst>
          </p:cNvPr>
          <p:cNvSpPr>
            <a:spLocks noGrp="1"/>
          </p:cNvSpPr>
          <p:nvPr>
            <p:ph type="sldNum" sz="quarter" idx="12"/>
          </p:nvPr>
        </p:nvSpPr>
        <p:spPr/>
        <p:txBody>
          <a:bodyPr/>
          <a:lstStyle/>
          <a:p>
            <a:fld id="{687643BB-03DC-1E4C-B41C-8DC286ADACEE}" type="slidenum">
              <a:rPr lang="en-GB" smtClean="0"/>
              <a:t>19</a:t>
            </a:fld>
            <a:endParaRPr lang="en-GB"/>
          </a:p>
        </p:txBody>
      </p:sp>
    </p:spTree>
    <p:extLst>
      <p:ext uri="{BB962C8B-B14F-4D97-AF65-F5344CB8AC3E}">
        <p14:creationId xmlns:p14="http://schemas.microsoft.com/office/powerpoint/2010/main" val="9160247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9BEDE2E-B4D9-D205-6505-435282CAFE9F}"/>
              </a:ext>
            </a:extLst>
          </p:cNvPr>
          <p:cNvSpPr>
            <a:spLocks noGrp="1"/>
          </p:cNvSpPr>
          <p:nvPr>
            <p:ph type="title"/>
          </p:nvPr>
        </p:nvSpPr>
        <p:spPr/>
        <p:txBody>
          <a:bodyPr/>
          <a:lstStyle/>
          <a:p>
            <a:r>
              <a:rPr lang="it-IT" sz="4400" b="1" dirty="0">
                <a:effectLst/>
              </a:rPr>
              <a:t>Opzione 2:I benchmark "ESG Impact"</a:t>
            </a:r>
            <a:endParaRPr lang="en-GB" dirty="0"/>
          </a:p>
        </p:txBody>
      </p:sp>
      <p:sp>
        <p:nvSpPr>
          <p:cNvPr id="3" name="Segnaposto contenuto 2">
            <a:extLst>
              <a:ext uri="{FF2B5EF4-FFF2-40B4-BE49-F238E27FC236}">
                <a16:creationId xmlns:a16="http://schemas.microsoft.com/office/drawing/2014/main" id="{A7F9CC99-64DE-7A7A-B419-F012CC518139}"/>
              </a:ext>
            </a:extLst>
          </p:cNvPr>
          <p:cNvSpPr>
            <a:spLocks noGrp="1"/>
          </p:cNvSpPr>
          <p:nvPr>
            <p:ph idx="1"/>
          </p:nvPr>
        </p:nvSpPr>
        <p:spPr/>
        <p:txBody>
          <a:bodyPr>
            <a:noAutofit/>
          </a:bodyPr>
          <a:lstStyle/>
          <a:p>
            <a:pPr>
              <a:buFont typeface="+mj-lt"/>
              <a:buAutoNum type="arabicPeriod"/>
            </a:pPr>
            <a:endParaRPr lang="it-IT" sz="2000" b="1" dirty="0">
              <a:effectLst/>
              <a:latin typeface="Verdana" panose="020B0604030504040204" pitchFamily="34" charset="0"/>
            </a:endParaRPr>
          </a:p>
          <a:p>
            <a:r>
              <a:rPr lang="it-IT" sz="2000" b="1" dirty="0">
                <a:latin typeface="Verdana" panose="020B0604030504040204" pitchFamily="34" charset="0"/>
              </a:rPr>
              <a:t>O</a:t>
            </a:r>
            <a:r>
              <a:rPr lang="it-IT" sz="2000" b="1" dirty="0">
                <a:effectLst/>
                <a:latin typeface="Verdana" panose="020B0604030504040204" pitchFamily="34" charset="0"/>
              </a:rPr>
              <a:t>ffrono agli investitori l'opportunità di:</a:t>
            </a:r>
          </a:p>
          <a:p>
            <a:endParaRPr lang="it-IT" sz="2000" b="1" dirty="0">
              <a:effectLst/>
              <a:latin typeface="Verdana" panose="020B0604030504040204" pitchFamily="34" charset="0"/>
            </a:endParaRPr>
          </a:p>
          <a:p>
            <a:pPr>
              <a:buFont typeface="Wingdings" pitchFamily="2" charset="2"/>
              <a:buChar char="Ø"/>
            </a:pPr>
            <a:r>
              <a:rPr lang="it-IT" sz="2000" b="1" dirty="0">
                <a:effectLst/>
                <a:latin typeface="Verdana" panose="020B0604030504040204" pitchFamily="34" charset="0"/>
              </a:rPr>
              <a:t> </a:t>
            </a:r>
            <a:r>
              <a:rPr lang="it-IT" sz="2000" b="1" dirty="0">
                <a:solidFill>
                  <a:srgbClr val="FF0000"/>
                </a:solidFill>
                <a:effectLst/>
                <a:latin typeface="Verdana" panose="020B0604030504040204" pitchFamily="34" charset="0"/>
              </a:rPr>
              <a:t>indirizzare</a:t>
            </a:r>
            <a:r>
              <a:rPr lang="it-IT" sz="2000" b="1" dirty="0">
                <a:effectLst/>
                <a:latin typeface="Verdana" panose="020B0604030504040204" pitchFamily="34" charset="0"/>
              </a:rPr>
              <a:t> il capitale verso settori o ambiti specifici che generano impatti ESG positivi</a:t>
            </a:r>
          </a:p>
          <a:p>
            <a:pPr marL="0" indent="0">
              <a:buNone/>
            </a:pPr>
            <a:r>
              <a:rPr lang="it-IT" sz="2000" b="1" dirty="0">
                <a:effectLst/>
                <a:latin typeface="Verdana" panose="020B0604030504040204" pitchFamily="34" charset="0"/>
              </a:rPr>
              <a:t>o </a:t>
            </a:r>
          </a:p>
          <a:p>
            <a:pPr>
              <a:buFont typeface="Wingdings" pitchFamily="2" charset="2"/>
              <a:buChar char="Ø"/>
            </a:pPr>
            <a:r>
              <a:rPr lang="it-IT" sz="2000" b="1" dirty="0">
                <a:effectLst/>
                <a:latin typeface="Verdana" panose="020B0604030504040204" pitchFamily="34" charset="0"/>
              </a:rPr>
              <a:t>di </a:t>
            </a:r>
            <a:r>
              <a:rPr lang="it-IT" sz="2000" b="1" dirty="0">
                <a:solidFill>
                  <a:srgbClr val="FF0000"/>
                </a:solidFill>
                <a:effectLst/>
                <a:latin typeface="Verdana" panose="020B0604030504040204" pitchFamily="34" charset="0"/>
              </a:rPr>
              <a:t>ridurre</a:t>
            </a:r>
            <a:r>
              <a:rPr lang="it-IT" sz="2000" b="1" dirty="0">
                <a:effectLst/>
                <a:latin typeface="Verdana" panose="020B0604030504040204" pitchFamily="34" charset="0"/>
              </a:rPr>
              <a:t> al minimo l'esposizione a determinati settori/ambiti/attività. </a:t>
            </a:r>
          </a:p>
        </p:txBody>
      </p:sp>
      <p:sp>
        <p:nvSpPr>
          <p:cNvPr id="4" name="Segnaposto numero diapositiva 3">
            <a:extLst>
              <a:ext uri="{FF2B5EF4-FFF2-40B4-BE49-F238E27FC236}">
                <a16:creationId xmlns:a16="http://schemas.microsoft.com/office/drawing/2014/main" id="{970B7D87-4764-6350-6982-688F9816C919}"/>
              </a:ext>
            </a:extLst>
          </p:cNvPr>
          <p:cNvSpPr>
            <a:spLocks noGrp="1"/>
          </p:cNvSpPr>
          <p:nvPr>
            <p:ph type="sldNum" sz="quarter" idx="12"/>
          </p:nvPr>
        </p:nvSpPr>
        <p:spPr/>
        <p:txBody>
          <a:bodyPr/>
          <a:lstStyle/>
          <a:p>
            <a:fld id="{687643BB-03DC-1E4C-B41C-8DC286ADACEE}" type="slidenum">
              <a:rPr lang="en-GB" smtClean="0"/>
              <a:t>20</a:t>
            </a:fld>
            <a:endParaRPr lang="en-GB"/>
          </a:p>
        </p:txBody>
      </p:sp>
    </p:spTree>
    <p:extLst>
      <p:ext uri="{BB962C8B-B14F-4D97-AF65-F5344CB8AC3E}">
        <p14:creationId xmlns:p14="http://schemas.microsoft.com/office/powerpoint/2010/main" val="18696482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9BEDE2E-B4D9-D205-6505-435282CAFE9F}"/>
              </a:ext>
            </a:extLst>
          </p:cNvPr>
          <p:cNvSpPr>
            <a:spLocks noGrp="1"/>
          </p:cNvSpPr>
          <p:nvPr>
            <p:ph type="title"/>
          </p:nvPr>
        </p:nvSpPr>
        <p:spPr/>
        <p:txBody>
          <a:bodyPr/>
          <a:lstStyle/>
          <a:p>
            <a:r>
              <a:rPr lang="it-IT" sz="4400" b="1" dirty="0">
                <a:effectLst/>
              </a:rPr>
              <a:t>Opzione 2:I benchmark "ESG Impact"</a:t>
            </a:r>
            <a:endParaRPr lang="en-GB" dirty="0"/>
          </a:p>
        </p:txBody>
      </p:sp>
      <p:sp>
        <p:nvSpPr>
          <p:cNvPr id="3" name="Segnaposto contenuto 2">
            <a:extLst>
              <a:ext uri="{FF2B5EF4-FFF2-40B4-BE49-F238E27FC236}">
                <a16:creationId xmlns:a16="http://schemas.microsoft.com/office/drawing/2014/main" id="{A7F9CC99-64DE-7A7A-B419-F012CC518139}"/>
              </a:ext>
            </a:extLst>
          </p:cNvPr>
          <p:cNvSpPr>
            <a:spLocks noGrp="1"/>
          </p:cNvSpPr>
          <p:nvPr>
            <p:ph idx="1"/>
          </p:nvPr>
        </p:nvSpPr>
        <p:spPr/>
        <p:txBody>
          <a:bodyPr>
            <a:noAutofit/>
          </a:bodyPr>
          <a:lstStyle/>
          <a:p>
            <a:endParaRPr lang="it-IT" sz="2400" b="1" dirty="0">
              <a:effectLst/>
              <a:latin typeface="Verdana" panose="020B0604030504040204" pitchFamily="34" charset="0"/>
            </a:endParaRPr>
          </a:p>
          <a:p>
            <a:r>
              <a:rPr lang="it-IT" sz="2400" b="1" dirty="0">
                <a:effectLst/>
                <a:latin typeface="Verdana" panose="020B0604030504040204" pitchFamily="34" charset="0"/>
              </a:rPr>
              <a:t>Possono essere progettati ex novo o adattati da un benchmark già esistente. </a:t>
            </a:r>
          </a:p>
          <a:p>
            <a:r>
              <a:rPr lang="it-IT" sz="2400" b="1" dirty="0">
                <a:effectLst/>
                <a:latin typeface="Verdana" panose="020B0604030504040204" pitchFamily="34" charset="0"/>
              </a:rPr>
              <a:t>In questa categoria rientrano gli </a:t>
            </a:r>
            <a:r>
              <a:rPr lang="it-IT" sz="2400" b="1" dirty="0">
                <a:solidFill>
                  <a:srgbClr val="FF0000"/>
                </a:solidFill>
                <a:effectLst/>
                <a:latin typeface="Verdana" panose="020B0604030504040204" pitchFamily="34" charset="0"/>
              </a:rPr>
              <a:t>EU </a:t>
            </a:r>
            <a:r>
              <a:rPr lang="it-IT" sz="2400" b="1" dirty="0" err="1">
                <a:solidFill>
                  <a:srgbClr val="FF0000"/>
                </a:solidFill>
                <a:effectLst/>
                <a:latin typeface="Verdana" panose="020B0604030504040204" pitchFamily="34" charset="0"/>
              </a:rPr>
              <a:t>Climate</a:t>
            </a:r>
            <a:r>
              <a:rPr lang="it-IT" sz="2400" b="1" dirty="0">
                <a:solidFill>
                  <a:srgbClr val="FF0000"/>
                </a:solidFill>
                <a:effectLst/>
                <a:latin typeface="Verdana" panose="020B0604030504040204" pitchFamily="34" charset="0"/>
              </a:rPr>
              <a:t> </a:t>
            </a:r>
            <a:r>
              <a:rPr lang="it-IT" sz="2400" b="1" dirty="0" err="1">
                <a:solidFill>
                  <a:srgbClr val="FF0000"/>
                </a:solidFill>
                <a:effectLst/>
                <a:latin typeface="Verdana" panose="020B0604030504040204" pitchFamily="34" charset="0"/>
              </a:rPr>
              <a:t>Benchmarks</a:t>
            </a:r>
            <a:r>
              <a:rPr lang="it-IT" sz="2400" b="1" dirty="0">
                <a:effectLst/>
                <a:latin typeface="Verdana" panose="020B0604030504040204" pitchFamily="34" charset="0"/>
              </a:rPr>
              <a:t>, lanciati nel </a:t>
            </a:r>
            <a:r>
              <a:rPr lang="it-IT" sz="2400" b="1" dirty="0">
                <a:solidFill>
                  <a:srgbClr val="FF0000"/>
                </a:solidFill>
                <a:effectLst/>
                <a:latin typeface="Verdana" panose="020B0604030504040204" pitchFamily="34" charset="0"/>
              </a:rPr>
              <a:t>2019</a:t>
            </a:r>
            <a:r>
              <a:rPr lang="it-IT" sz="2400" b="1" dirty="0">
                <a:effectLst/>
                <a:latin typeface="Verdana" panose="020B0604030504040204" pitchFamily="34" charset="0"/>
              </a:rPr>
              <a:t> dalla Commissione UE , che rappresentano i primi standard riferiti ad un singolo elemento dei benchmark ESG (cioè l'ambiente) (</a:t>
            </a:r>
            <a:r>
              <a:rPr lang="it-IT" sz="2400" b="1" dirty="0">
                <a:solidFill>
                  <a:srgbClr val="FF0000"/>
                </a:solidFill>
                <a:effectLst/>
                <a:latin typeface="Verdana" panose="020B0604030504040204" pitchFamily="34" charset="0"/>
              </a:rPr>
              <a:t>PAB e CTB</a:t>
            </a:r>
            <a:r>
              <a:rPr lang="it-IT" sz="2400" b="1" dirty="0">
                <a:effectLst/>
                <a:latin typeface="Verdana" panose="020B0604030504040204" pitchFamily="34" charset="0"/>
              </a:rPr>
              <a:t>)</a:t>
            </a:r>
          </a:p>
          <a:p>
            <a:r>
              <a:rPr lang="it-IT" sz="2400" b="1" dirty="0">
                <a:effectLst/>
                <a:latin typeface="Verdana" panose="020B0604030504040204" pitchFamily="34" charset="0"/>
              </a:rPr>
              <a:t>Essi mirano a riorientare i flussi di capitale verso investimenti sostenibili, aumentando la comparabilità e la trasparenza e fornendo agli investitori uno strumento adeguato per misurare la decarbonizzazione.</a:t>
            </a:r>
            <a:endParaRPr lang="en-GB" sz="2400" dirty="0"/>
          </a:p>
        </p:txBody>
      </p:sp>
      <p:sp>
        <p:nvSpPr>
          <p:cNvPr id="4" name="Segnaposto numero diapositiva 3">
            <a:extLst>
              <a:ext uri="{FF2B5EF4-FFF2-40B4-BE49-F238E27FC236}">
                <a16:creationId xmlns:a16="http://schemas.microsoft.com/office/drawing/2014/main" id="{970B7D87-4764-6350-6982-688F9816C919}"/>
              </a:ext>
            </a:extLst>
          </p:cNvPr>
          <p:cNvSpPr>
            <a:spLocks noGrp="1"/>
          </p:cNvSpPr>
          <p:nvPr>
            <p:ph type="sldNum" sz="quarter" idx="12"/>
          </p:nvPr>
        </p:nvSpPr>
        <p:spPr/>
        <p:txBody>
          <a:bodyPr/>
          <a:lstStyle/>
          <a:p>
            <a:fld id="{687643BB-03DC-1E4C-B41C-8DC286ADACEE}" type="slidenum">
              <a:rPr lang="en-GB" smtClean="0"/>
              <a:t>21</a:t>
            </a:fld>
            <a:endParaRPr lang="en-GB"/>
          </a:p>
        </p:txBody>
      </p:sp>
    </p:spTree>
    <p:extLst>
      <p:ext uri="{BB962C8B-B14F-4D97-AF65-F5344CB8AC3E}">
        <p14:creationId xmlns:p14="http://schemas.microsoft.com/office/powerpoint/2010/main" val="24370210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231816A-AE70-B68F-2D8B-6EC7A7F62A33}"/>
              </a:ext>
            </a:extLst>
          </p:cNvPr>
          <p:cNvSpPr>
            <a:spLocks noGrp="1"/>
          </p:cNvSpPr>
          <p:nvPr>
            <p:ph type="title"/>
          </p:nvPr>
        </p:nvSpPr>
        <p:spPr>
          <a:xfrm>
            <a:off x="838200" y="365126"/>
            <a:ext cx="10515600" cy="315912"/>
          </a:xfrm>
        </p:spPr>
        <p:txBody>
          <a:bodyPr>
            <a:normAutofit fontScale="90000"/>
          </a:bodyPr>
          <a:lstStyle/>
          <a:p>
            <a:endParaRPr lang="en-GB" dirty="0"/>
          </a:p>
        </p:txBody>
      </p:sp>
      <p:sp>
        <p:nvSpPr>
          <p:cNvPr id="3" name="Segnaposto contenuto 2">
            <a:extLst>
              <a:ext uri="{FF2B5EF4-FFF2-40B4-BE49-F238E27FC236}">
                <a16:creationId xmlns:a16="http://schemas.microsoft.com/office/drawing/2014/main" id="{2CF9565B-B0A9-2B2B-90F5-C0CB950546A4}"/>
              </a:ext>
            </a:extLst>
          </p:cNvPr>
          <p:cNvSpPr>
            <a:spLocks noGrp="1"/>
          </p:cNvSpPr>
          <p:nvPr>
            <p:ph idx="1"/>
          </p:nvPr>
        </p:nvSpPr>
        <p:spPr>
          <a:xfrm>
            <a:off x="838200" y="864974"/>
            <a:ext cx="9143998" cy="5311990"/>
          </a:xfrm>
        </p:spPr>
        <p:txBody>
          <a:bodyPr>
            <a:noAutofit/>
          </a:bodyPr>
          <a:lstStyle/>
          <a:p>
            <a:r>
              <a:rPr lang="it-IT" sz="2000" b="1" dirty="0">
                <a:effectLst/>
                <a:latin typeface="Verdana" panose="020B0604030504040204" pitchFamily="34" charset="0"/>
              </a:rPr>
              <a:t>Una recente indagine dell'Index Industry Association (IIA) stima che </a:t>
            </a:r>
            <a:r>
              <a:rPr lang="it-IT" sz="2000" b="1" dirty="0">
                <a:solidFill>
                  <a:srgbClr val="FF0000"/>
                </a:solidFill>
                <a:effectLst/>
                <a:latin typeface="Verdana" panose="020B0604030504040204" pitchFamily="34" charset="0"/>
              </a:rPr>
              <a:t>il numero di indici ESG sia cresciuto del 55% nel 2022 rispetto al 2021 e abbia superato i 50.000 in tutto il mondo per tutte le asset class</a:t>
            </a:r>
            <a:r>
              <a:rPr lang="it-IT" sz="2000" b="1" dirty="0">
                <a:effectLst/>
                <a:latin typeface="Verdana" panose="020B0604030504040204" pitchFamily="34" charset="0"/>
              </a:rPr>
              <a:t>.</a:t>
            </a:r>
          </a:p>
          <a:p>
            <a:r>
              <a:rPr lang="it-IT" sz="2000" b="1" dirty="0">
                <a:effectLst/>
                <a:latin typeface="Verdana" panose="020B0604030504040204" pitchFamily="34" charset="0"/>
              </a:rPr>
              <a:t>La Commissione UE stima che </a:t>
            </a:r>
            <a:r>
              <a:rPr lang="it-IT" sz="2000" b="1" dirty="0">
                <a:solidFill>
                  <a:srgbClr val="FF0000"/>
                </a:solidFill>
                <a:effectLst/>
                <a:latin typeface="Verdana" panose="020B0604030504040204" pitchFamily="34" charset="0"/>
              </a:rPr>
              <a:t>i benchmark ESG rappresentino circa il 10% dell'offerta totale degli amministratori</a:t>
            </a:r>
            <a:r>
              <a:rPr lang="it-IT" sz="2000" b="1" dirty="0">
                <a:effectLst/>
                <a:latin typeface="Verdana" panose="020B0604030504040204" pitchFamily="34" charset="0"/>
              </a:rPr>
              <a:t>. </a:t>
            </a:r>
          </a:p>
          <a:p>
            <a:r>
              <a:rPr lang="it-IT" sz="2000" b="1" dirty="0">
                <a:effectLst/>
                <a:latin typeface="Verdana" panose="020B0604030504040204" pitchFamily="34" charset="0"/>
              </a:rPr>
              <a:t>È degno di nota il fatto che i benchmark ESG rappresentino una percentuale relativamente bassa del totale dei benchmark offerti dalle BA più grandi ma, in valori assoluti, la loro offerta è comunque significativa per il mercato. D'altro canto, alcune piccole BA si concentrano esclusivamente sui benchmark ESG. </a:t>
            </a:r>
          </a:p>
          <a:p>
            <a:endParaRPr lang="it-IT" sz="2000" b="1" dirty="0">
              <a:effectLst/>
              <a:latin typeface="Verdana" panose="020B0604030504040204" pitchFamily="34" charset="0"/>
            </a:endParaRPr>
          </a:p>
          <a:p>
            <a:r>
              <a:rPr lang="it-IT" sz="2000" b="1" dirty="0">
                <a:effectLst/>
                <a:latin typeface="Verdana" panose="020B0604030504040204" pitchFamily="34" charset="0"/>
              </a:rPr>
              <a:t>La quota di </a:t>
            </a:r>
            <a:r>
              <a:rPr lang="it-IT" sz="2000" b="1" dirty="0">
                <a:solidFill>
                  <a:srgbClr val="FF0000"/>
                </a:solidFill>
                <a:effectLst/>
                <a:latin typeface="Verdana" panose="020B0604030504040204" pitchFamily="34" charset="0"/>
              </a:rPr>
              <a:t>PAB e CTB dell'offerta dei BA è più bassa, anche a causa della loro novità </a:t>
            </a:r>
            <a:r>
              <a:rPr lang="it-IT" sz="2000" b="1" dirty="0">
                <a:effectLst/>
                <a:latin typeface="Verdana" panose="020B0604030504040204" pitchFamily="34" charset="0"/>
              </a:rPr>
              <a:t>e della severità dei loro requisiti. </a:t>
            </a:r>
            <a:endParaRPr lang="en-GB" sz="2000" dirty="0"/>
          </a:p>
        </p:txBody>
      </p:sp>
      <p:sp>
        <p:nvSpPr>
          <p:cNvPr id="4" name="Segnaposto numero diapositiva 3">
            <a:extLst>
              <a:ext uri="{FF2B5EF4-FFF2-40B4-BE49-F238E27FC236}">
                <a16:creationId xmlns:a16="http://schemas.microsoft.com/office/drawing/2014/main" id="{3C33F91E-0DD6-887D-DF07-D9033ACC3EE2}"/>
              </a:ext>
            </a:extLst>
          </p:cNvPr>
          <p:cNvSpPr>
            <a:spLocks noGrp="1"/>
          </p:cNvSpPr>
          <p:nvPr>
            <p:ph type="sldNum" sz="quarter" idx="12"/>
          </p:nvPr>
        </p:nvSpPr>
        <p:spPr/>
        <p:txBody>
          <a:bodyPr/>
          <a:lstStyle/>
          <a:p>
            <a:fld id="{687643BB-03DC-1E4C-B41C-8DC286ADACEE}" type="slidenum">
              <a:rPr lang="en-GB" smtClean="0"/>
              <a:t>22</a:t>
            </a:fld>
            <a:endParaRPr lang="en-GB"/>
          </a:p>
        </p:txBody>
      </p:sp>
      <p:pic>
        <p:nvPicPr>
          <p:cNvPr id="6" name="Immagine 5" descr="Immagine che contiene testo, Bolla, persona, bolla&#10;&#10;Descrizione generata automaticamente">
            <a:extLst>
              <a:ext uri="{FF2B5EF4-FFF2-40B4-BE49-F238E27FC236}">
                <a16:creationId xmlns:a16="http://schemas.microsoft.com/office/drawing/2014/main" id="{CB4BF1B9-DE91-C0A7-106B-B541EED4B3EC}"/>
              </a:ext>
            </a:extLst>
          </p:cNvPr>
          <p:cNvPicPr>
            <a:picLocks noChangeAspect="1"/>
          </p:cNvPicPr>
          <p:nvPr/>
        </p:nvPicPr>
        <p:blipFill>
          <a:blip r:embed="rId2"/>
          <a:stretch>
            <a:fillRect/>
          </a:stretch>
        </p:blipFill>
        <p:spPr>
          <a:xfrm rot="19764282">
            <a:off x="10293353" y="312186"/>
            <a:ext cx="1687413" cy="1684230"/>
          </a:xfrm>
          <a:prstGeom prst="rect">
            <a:avLst/>
          </a:prstGeom>
        </p:spPr>
      </p:pic>
    </p:spTree>
    <p:extLst>
      <p:ext uri="{BB962C8B-B14F-4D97-AF65-F5344CB8AC3E}">
        <p14:creationId xmlns:p14="http://schemas.microsoft.com/office/powerpoint/2010/main" val="31744631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749F118-A71A-9F3F-7E66-9AAB853CEEF6}"/>
              </a:ext>
            </a:extLst>
          </p:cNvPr>
          <p:cNvSpPr>
            <a:spLocks noGrp="1"/>
          </p:cNvSpPr>
          <p:nvPr>
            <p:ph type="title"/>
          </p:nvPr>
        </p:nvSpPr>
        <p:spPr/>
        <p:txBody>
          <a:bodyPr>
            <a:normAutofit/>
          </a:bodyPr>
          <a:lstStyle/>
          <a:p>
            <a:r>
              <a:rPr lang="it-IT" sz="1600" b="1" dirty="0">
                <a:solidFill>
                  <a:srgbClr val="FF0000"/>
                </a:solidFill>
                <a:effectLst/>
                <a:latin typeface="Verdana" panose="020B0604030504040204" pitchFamily="34" charset="0"/>
              </a:rPr>
              <a:t>Come si evince dalla figura seguente, quasi il 60% delle BA non offre PAB o CTB UE e per il 24% di quelle che li offrono rappresentano al massimo il 10% dell'offerta.</a:t>
            </a:r>
            <a:endParaRPr lang="en-GB" sz="1600" dirty="0">
              <a:solidFill>
                <a:srgbClr val="FF0000"/>
              </a:solidFill>
            </a:endParaRPr>
          </a:p>
        </p:txBody>
      </p:sp>
      <p:pic>
        <p:nvPicPr>
          <p:cNvPr id="5" name="Segnaposto contenuto 4" descr="Immagine che contiene testo, diagramma, schermata, design&#10;&#10;Descrizione generata automaticamente">
            <a:extLst>
              <a:ext uri="{FF2B5EF4-FFF2-40B4-BE49-F238E27FC236}">
                <a16:creationId xmlns:a16="http://schemas.microsoft.com/office/drawing/2014/main" id="{23911B2E-15C5-2480-E20F-8374FA2C5A12}"/>
              </a:ext>
            </a:extLst>
          </p:cNvPr>
          <p:cNvPicPr>
            <a:picLocks noGrp="1" noChangeAspect="1"/>
          </p:cNvPicPr>
          <p:nvPr>
            <p:ph idx="1"/>
          </p:nvPr>
        </p:nvPicPr>
        <p:blipFill>
          <a:blip r:embed="rId2"/>
          <a:stretch>
            <a:fillRect/>
          </a:stretch>
        </p:blipFill>
        <p:spPr>
          <a:xfrm>
            <a:off x="471085" y="1497783"/>
            <a:ext cx="11352319" cy="4663314"/>
          </a:xfrm>
        </p:spPr>
      </p:pic>
      <p:sp>
        <p:nvSpPr>
          <p:cNvPr id="3" name="Segnaposto numero diapositiva 2">
            <a:extLst>
              <a:ext uri="{FF2B5EF4-FFF2-40B4-BE49-F238E27FC236}">
                <a16:creationId xmlns:a16="http://schemas.microsoft.com/office/drawing/2014/main" id="{65D7D47D-3AF4-EBC3-EF81-6C6C853CAB85}"/>
              </a:ext>
            </a:extLst>
          </p:cNvPr>
          <p:cNvSpPr>
            <a:spLocks noGrp="1"/>
          </p:cNvSpPr>
          <p:nvPr>
            <p:ph type="sldNum" sz="quarter" idx="12"/>
          </p:nvPr>
        </p:nvSpPr>
        <p:spPr/>
        <p:txBody>
          <a:bodyPr/>
          <a:lstStyle/>
          <a:p>
            <a:fld id="{687643BB-03DC-1E4C-B41C-8DC286ADACEE}" type="slidenum">
              <a:rPr lang="en-GB" smtClean="0"/>
              <a:t>23</a:t>
            </a:fld>
            <a:endParaRPr lang="en-GB"/>
          </a:p>
        </p:txBody>
      </p:sp>
    </p:spTree>
    <p:extLst>
      <p:ext uri="{BB962C8B-B14F-4D97-AF65-F5344CB8AC3E}">
        <p14:creationId xmlns:p14="http://schemas.microsoft.com/office/powerpoint/2010/main" val="29130043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8DC2A37-7A25-6EFF-B6FB-030870AE79D5}"/>
              </a:ext>
            </a:extLst>
          </p:cNvPr>
          <p:cNvSpPr>
            <a:spLocks noGrp="1"/>
          </p:cNvSpPr>
          <p:nvPr>
            <p:ph type="title"/>
          </p:nvPr>
        </p:nvSpPr>
        <p:spPr/>
        <p:txBody>
          <a:bodyPr/>
          <a:lstStyle/>
          <a:p>
            <a:endParaRPr lang="en-GB"/>
          </a:p>
        </p:txBody>
      </p:sp>
      <p:sp>
        <p:nvSpPr>
          <p:cNvPr id="3" name="Segnaposto contenuto 2">
            <a:extLst>
              <a:ext uri="{FF2B5EF4-FFF2-40B4-BE49-F238E27FC236}">
                <a16:creationId xmlns:a16="http://schemas.microsoft.com/office/drawing/2014/main" id="{8B68B9FC-B3D5-A52C-C816-9CF7EC3CE3FC}"/>
              </a:ext>
            </a:extLst>
          </p:cNvPr>
          <p:cNvSpPr>
            <a:spLocks noGrp="1"/>
          </p:cNvSpPr>
          <p:nvPr>
            <p:ph idx="1"/>
          </p:nvPr>
        </p:nvSpPr>
        <p:spPr/>
        <p:txBody>
          <a:bodyPr>
            <a:normAutofit/>
          </a:bodyPr>
          <a:lstStyle/>
          <a:p>
            <a:r>
              <a:rPr lang="it-IT" sz="2400" b="1" dirty="0">
                <a:effectLst/>
                <a:latin typeface="Verdana" panose="020B0604030504040204" pitchFamily="34" charset="0"/>
              </a:rPr>
              <a:t>Allo stesso tempo, l'offerta di benchmark ESG sul mercato abbastanza </a:t>
            </a:r>
            <a:r>
              <a:rPr lang="it-IT" sz="2400" b="1" dirty="0">
                <a:solidFill>
                  <a:srgbClr val="FF0000"/>
                </a:solidFill>
                <a:effectLst/>
                <a:latin typeface="Verdana" panose="020B0604030504040204" pitchFamily="34" charset="0"/>
              </a:rPr>
              <a:t>personalizzata</a:t>
            </a:r>
            <a:r>
              <a:rPr lang="it-IT" sz="2400" b="1" dirty="0">
                <a:effectLst/>
                <a:latin typeface="Verdana" panose="020B0604030504040204" pitchFamily="34" charset="0"/>
              </a:rPr>
              <a:t> per rispondere a diverse esigenze. </a:t>
            </a:r>
          </a:p>
          <a:p>
            <a:endParaRPr lang="it-IT" sz="2400" b="1" dirty="0">
              <a:latin typeface="Verdana" panose="020B0604030504040204" pitchFamily="34" charset="0"/>
            </a:endParaRPr>
          </a:p>
          <a:p>
            <a:r>
              <a:rPr lang="it-IT" sz="2400" b="1" dirty="0">
                <a:effectLst/>
                <a:latin typeface="Verdana" panose="020B0604030504040204" pitchFamily="34" charset="0"/>
              </a:rPr>
              <a:t>Gli </a:t>
            </a:r>
            <a:r>
              <a:rPr lang="it-IT" sz="2400" b="1" dirty="0">
                <a:solidFill>
                  <a:srgbClr val="FF0000"/>
                </a:solidFill>
                <a:effectLst/>
                <a:latin typeface="Verdana" panose="020B0604030504040204" pitchFamily="34" charset="0"/>
              </a:rPr>
              <a:t>utenti hanno approcci diversi all'ESG</a:t>
            </a:r>
            <a:r>
              <a:rPr lang="it-IT" sz="2400" b="1" dirty="0">
                <a:effectLst/>
                <a:latin typeface="Verdana" panose="020B0604030504040204" pitchFamily="34" charset="0"/>
              </a:rPr>
              <a:t>, il che comporta la necessità di sviluppare benchmark specifici e porta le BA a sviluppare metodologie personalizzate (criteri di esclusione personalizzati, tra gli altri). </a:t>
            </a:r>
          </a:p>
        </p:txBody>
      </p:sp>
      <p:sp>
        <p:nvSpPr>
          <p:cNvPr id="4" name="Segnaposto numero diapositiva 3">
            <a:extLst>
              <a:ext uri="{FF2B5EF4-FFF2-40B4-BE49-F238E27FC236}">
                <a16:creationId xmlns:a16="http://schemas.microsoft.com/office/drawing/2014/main" id="{9BDE76D4-C7EA-5FBA-7923-CC57D949B5E9}"/>
              </a:ext>
            </a:extLst>
          </p:cNvPr>
          <p:cNvSpPr>
            <a:spLocks noGrp="1"/>
          </p:cNvSpPr>
          <p:nvPr>
            <p:ph type="sldNum" sz="quarter" idx="12"/>
          </p:nvPr>
        </p:nvSpPr>
        <p:spPr/>
        <p:txBody>
          <a:bodyPr/>
          <a:lstStyle/>
          <a:p>
            <a:fld id="{687643BB-03DC-1E4C-B41C-8DC286ADACEE}" type="slidenum">
              <a:rPr lang="en-GB" smtClean="0"/>
              <a:t>24</a:t>
            </a:fld>
            <a:endParaRPr lang="en-GB"/>
          </a:p>
        </p:txBody>
      </p:sp>
    </p:spTree>
    <p:extLst>
      <p:ext uri="{BB962C8B-B14F-4D97-AF65-F5344CB8AC3E}">
        <p14:creationId xmlns:p14="http://schemas.microsoft.com/office/powerpoint/2010/main" val="14693405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5301323-6951-4774-5634-7BD8A0AD2C52}"/>
              </a:ext>
            </a:extLst>
          </p:cNvPr>
          <p:cNvSpPr>
            <a:spLocks noGrp="1"/>
          </p:cNvSpPr>
          <p:nvPr>
            <p:ph type="title"/>
          </p:nvPr>
        </p:nvSpPr>
        <p:spPr>
          <a:xfrm>
            <a:off x="838200" y="365125"/>
            <a:ext cx="10515600" cy="549275"/>
          </a:xfrm>
        </p:spPr>
        <p:txBody>
          <a:bodyPr>
            <a:normAutofit fontScale="90000"/>
          </a:bodyPr>
          <a:lstStyle/>
          <a:p>
            <a:r>
              <a:rPr lang="it-IT" dirty="0"/>
              <a:t>Diversità di approcci</a:t>
            </a:r>
          </a:p>
        </p:txBody>
      </p:sp>
      <p:sp>
        <p:nvSpPr>
          <p:cNvPr id="3" name="Segnaposto contenuto 2">
            <a:extLst>
              <a:ext uri="{FF2B5EF4-FFF2-40B4-BE49-F238E27FC236}">
                <a16:creationId xmlns:a16="http://schemas.microsoft.com/office/drawing/2014/main" id="{46748AC8-AE1A-31B7-B839-9B4E23560406}"/>
              </a:ext>
            </a:extLst>
          </p:cNvPr>
          <p:cNvSpPr>
            <a:spLocks noGrp="1"/>
          </p:cNvSpPr>
          <p:nvPr>
            <p:ph idx="1"/>
          </p:nvPr>
        </p:nvSpPr>
        <p:spPr>
          <a:xfrm>
            <a:off x="838200" y="914400"/>
            <a:ext cx="10515600" cy="5807075"/>
          </a:xfrm>
        </p:spPr>
        <p:txBody>
          <a:bodyPr>
            <a:normAutofit fontScale="92500" lnSpcReduction="10000"/>
          </a:bodyPr>
          <a:lstStyle/>
          <a:p>
            <a:endParaRPr lang="it-IT" sz="2800" b="1" dirty="0">
              <a:solidFill>
                <a:srgbClr val="FF0000"/>
              </a:solidFill>
              <a:effectLst/>
              <a:latin typeface="Verdana" panose="020B0604030504040204" pitchFamily="34" charset="0"/>
            </a:endParaRPr>
          </a:p>
          <a:p>
            <a:r>
              <a:rPr lang="it-IT" sz="2800" b="1" dirty="0">
                <a:solidFill>
                  <a:srgbClr val="FF0000"/>
                </a:solidFill>
                <a:effectLst/>
                <a:latin typeface="Verdana" panose="020B0604030504040204" pitchFamily="34" charset="0"/>
              </a:rPr>
              <a:t>Strumento di screening ESG</a:t>
            </a:r>
            <a:r>
              <a:rPr lang="it-IT" sz="2800" b="1" dirty="0">
                <a:effectLst/>
                <a:latin typeface="Verdana" panose="020B0604030504040204" pitchFamily="34" charset="0"/>
              </a:rPr>
              <a:t>. </a:t>
            </a:r>
          </a:p>
          <a:p>
            <a:r>
              <a:rPr lang="it-IT" sz="2800" b="1" dirty="0">
                <a:effectLst/>
                <a:latin typeface="Verdana" panose="020B0604030504040204" pitchFamily="34" charset="0"/>
              </a:rPr>
              <a:t>Data l'attuale mancanza di dati ESG a livello di società, i gestori di portafoglio guardano ai costituenti dei benchmark ESG per determinare se una società può essere ragionevolmente considerata "allineata a criteri ESG" o meno e utilizzano queste informazioni per comporre il proprio portafoglio. </a:t>
            </a:r>
          </a:p>
          <a:p>
            <a:endParaRPr lang="it-IT" b="1" dirty="0">
              <a:latin typeface="Verdana" panose="020B0604030504040204" pitchFamily="34" charset="0"/>
            </a:endParaRPr>
          </a:p>
          <a:p>
            <a:r>
              <a:rPr lang="it-IT" sz="2800" b="1" dirty="0">
                <a:solidFill>
                  <a:srgbClr val="FF0000"/>
                </a:solidFill>
                <a:effectLst/>
                <a:latin typeface="Verdana" panose="020B0604030504040204" pitchFamily="34" charset="0"/>
              </a:rPr>
              <a:t>Strumento di conformità ESG di un portafoglio</a:t>
            </a:r>
            <a:r>
              <a:rPr lang="it-IT" sz="2800" b="1" dirty="0">
                <a:effectLst/>
                <a:latin typeface="Verdana" panose="020B0604030504040204" pitchFamily="34" charset="0"/>
              </a:rPr>
              <a:t>. </a:t>
            </a:r>
          </a:p>
          <a:p>
            <a:r>
              <a:rPr lang="it-IT" sz="2800" b="1" dirty="0">
                <a:effectLst/>
                <a:latin typeface="Verdana" panose="020B0604030504040204" pitchFamily="34" charset="0"/>
              </a:rPr>
              <a:t>Il 75% degli utenti di benchmark riceve dalle BA le informazioni necessarie per ottemperare ai requisiti di informativa, come i KPI, previsti dalla SFDR, anche se il 25% ritiene che tali informazioni siano fornite a un costo eccessivo. </a:t>
            </a:r>
          </a:p>
          <a:p>
            <a:endParaRPr lang="it-IT" sz="2800" b="1" dirty="0">
              <a:effectLst/>
              <a:latin typeface="Verdana" panose="020B0604030504040204" pitchFamily="34" charset="0"/>
            </a:endParaRPr>
          </a:p>
          <a:p>
            <a:endParaRPr lang="it-IT" sz="2800" b="1" dirty="0">
              <a:effectLst/>
              <a:latin typeface="Verdana" panose="020B0604030504040204" pitchFamily="34" charset="0"/>
            </a:endParaRPr>
          </a:p>
        </p:txBody>
      </p:sp>
      <p:sp>
        <p:nvSpPr>
          <p:cNvPr id="4" name="Segnaposto numero diapositiva 3">
            <a:extLst>
              <a:ext uri="{FF2B5EF4-FFF2-40B4-BE49-F238E27FC236}">
                <a16:creationId xmlns:a16="http://schemas.microsoft.com/office/drawing/2014/main" id="{D811B566-BA66-92CB-8512-B5C4DE17FA46}"/>
              </a:ext>
            </a:extLst>
          </p:cNvPr>
          <p:cNvSpPr>
            <a:spLocks noGrp="1"/>
          </p:cNvSpPr>
          <p:nvPr>
            <p:ph type="sldNum" sz="quarter" idx="12"/>
          </p:nvPr>
        </p:nvSpPr>
        <p:spPr/>
        <p:txBody>
          <a:bodyPr/>
          <a:lstStyle/>
          <a:p>
            <a:fld id="{687643BB-03DC-1E4C-B41C-8DC286ADACEE}" type="slidenum">
              <a:rPr lang="en-GB" smtClean="0"/>
              <a:t>25</a:t>
            </a:fld>
            <a:endParaRPr lang="en-GB"/>
          </a:p>
        </p:txBody>
      </p:sp>
    </p:spTree>
    <p:extLst>
      <p:ext uri="{BB962C8B-B14F-4D97-AF65-F5344CB8AC3E}">
        <p14:creationId xmlns:p14="http://schemas.microsoft.com/office/powerpoint/2010/main" val="24545459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5301323-6951-4774-5634-7BD8A0AD2C52}"/>
              </a:ext>
            </a:extLst>
          </p:cNvPr>
          <p:cNvSpPr>
            <a:spLocks noGrp="1"/>
          </p:cNvSpPr>
          <p:nvPr>
            <p:ph type="title"/>
          </p:nvPr>
        </p:nvSpPr>
        <p:spPr>
          <a:xfrm>
            <a:off x="838200" y="365125"/>
            <a:ext cx="10515600" cy="549275"/>
          </a:xfrm>
        </p:spPr>
        <p:txBody>
          <a:bodyPr>
            <a:normAutofit fontScale="90000"/>
          </a:bodyPr>
          <a:lstStyle/>
          <a:p>
            <a:r>
              <a:rPr lang="it-IT" dirty="0"/>
              <a:t>Diversità di approcci</a:t>
            </a:r>
          </a:p>
        </p:txBody>
      </p:sp>
      <p:sp>
        <p:nvSpPr>
          <p:cNvPr id="3" name="Segnaposto contenuto 2">
            <a:extLst>
              <a:ext uri="{FF2B5EF4-FFF2-40B4-BE49-F238E27FC236}">
                <a16:creationId xmlns:a16="http://schemas.microsoft.com/office/drawing/2014/main" id="{46748AC8-AE1A-31B7-B839-9B4E23560406}"/>
              </a:ext>
            </a:extLst>
          </p:cNvPr>
          <p:cNvSpPr>
            <a:spLocks noGrp="1"/>
          </p:cNvSpPr>
          <p:nvPr>
            <p:ph idx="1"/>
          </p:nvPr>
        </p:nvSpPr>
        <p:spPr>
          <a:xfrm>
            <a:off x="838200" y="914400"/>
            <a:ext cx="10515600" cy="5807075"/>
          </a:xfrm>
        </p:spPr>
        <p:txBody>
          <a:bodyPr>
            <a:normAutofit fontScale="92500" lnSpcReduction="20000"/>
          </a:bodyPr>
          <a:lstStyle/>
          <a:p>
            <a:endParaRPr lang="it-IT" sz="2800" b="1" dirty="0">
              <a:effectLst/>
              <a:latin typeface="Verdana" panose="020B0604030504040204" pitchFamily="34" charset="0"/>
            </a:endParaRPr>
          </a:p>
          <a:p>
            <a:r>
              <a:rPr lang="it-IT" sz="2800" b="1" dirty="0">
                <a:solidFill>
                  <a:srgbClr val="FF0000"/>
                </a:solidFill>
                <a:effectLst/>
                <a:latin typeface="Verdana" panose="020B0604030504040204" pitchFamily="34" charset="0"/>
              </a:rPr>
              <a:t>Strumento di valutazione ESG</a:t>
            </a:r>
            <a:r>
              <a:rPr lang="it-IT" sz="2800" b="1" dirty="0">
                <a:effectLst/>
                <a:latin typeface="Verdana" panose="020B0604030504040204" pitchFamily="34" charset="0"/>
              </a:rPr>
              <a:t>. I gestori di portafoglio possono valutare la performance ESG del proprio portafoglio utilizzando le metriche ESG delle BA per mostrare il confronto tra le loro misure e quelle fornite dagli amministratori dei benchmark. </a:t>
            </a:r>
          </a:p>
          <a:p>
            <a:pPr marL="0" indent="0">
              <a:buNone/>
            </a:pPr>
            <a:endParaRPr lang="it-IT" sz="2800" b="1" dirty="0">
              <a:effectLst/>
              <a:latin typeface="Verdana" panose="020B0604030504040204" pitchFamily="34" charset="0"/>
            </a:endParaRPr>
          </a:p>
          <a:p>
            <a:r>
              <a:rPr lang="it-IT" sz="2800" b="1" dirty="0">
                <a:solidFill>
                  <a:srgbClr val="FF0000"/>
                </a:solidFill>
                <a:effectLst/>
                <a:latin typeface="Verdana" panose="020B0604030504040204" pitchFamily="34" charset="0"/>
              </a:rPr>
              <a:t>I benchmark ESG fungono da guida per i risultati finanziari delle impresa</a:t>
            </a:r>
            <a:r>
              <a:rPr lang="it-IT" sz="2800" b="1" dirty="0">
                <a:effectLst/>
                <a:latin typeface="Verdana" panose="020B0604030504040204" pitchFamily="34" charset="0"/>
              </a:rPr>
              <a:t>. </a:t>
            </a:r>
          </a:p>
          <a:p>
            <a:r>
              <a:rPr lang="it-IT" sz="2800" b="1" dirty="0">
                <a:effectLst/>
                <a:latin typeface="Verdana" panose="020B0604030504040204" pitchFamily="34" charset="0"/>
              </a:rPr>
              <a:t>I benchmark ESG sono usati per effettuare un benchmark della performance finanziaria del portafoglio, come per i normali benchmark. </a:t>
            </a:r>
            <a:r>
              <a:rPr lang="it-IT" sz="2800" b="1" dirty="0">
                <a:solidFill>
                  <a:srgbClr val="FF0000"/>
                </a:solidFill>
                <a:effectLst/>
                <a:latin typeface="Verdana" panose="020B0604030504040204" pitchFamily="34" charset="0"/>
              </a:rPr>
              <a:t>Tuttavia, i fondi attivi ESG utilizzano ancora benchmark non ESG per confrontare le loro performance finanziarie</a:t>
            </a:r>
            <a:r>
              <a:rPr lang="it-IT" sz="2800" b="1" dirty="0">
                <a:effectLst/>
                <a:latin typeface="Verdana" panose="020B0604030504040204" pitchFamily="34" charset="0"/>
              </a:rPr>
              <a:t>. Ciò può essere dovuto alla mancanza di benchmark ESG comparabili o alla mancanza di un confronto nel modo in cui i fattori ESG vengono considerati tra il fondo e il benchmark.</a:t>
            </a:r>
            <a:endParaRPr lang="en-GB" dirty="0"/>
          </a:p>
          <a:p>
            <a:endParaRPr lang="it-IT" dirty="0"/>
          </a:p>
        </p:txBody>
      </p:sp>
      <p:sp>
        <p:nvSpPr>
          <p:cNvPr id="4" name="Segnaposto numero diapositiva 3">
            <a:extLst>
              <a:ext uri="{FF2B5EF4-FFF2-40B4-BE49-F238E27FC236}">
                <a16:creationId xmlns:a16="http://schemas.microsoft.com/office/drawing/2014/main" id="{D811B566-BA66-92CB-8512-B5C4DE17FA46}"/>
              </a:ext>
            </a:extLst>
          </p:cNvPr>
          <p:cNvSpPr>
            <a:spLocks noGrp="1"/>
          </p:cNvSpPr>
          <p:nvPr>
            <p:ph type="sldNum" sz="quarter" idx="12"/>
          </p:nvPr>
        </p:nvSpPr>
        <p:spPr/>
        <p:txBody>
          <a:bodyPr/>
          <a:lstStyle/>
          <a:p>
            <a:fld id="{687643BB-03DC-1E4C-B41C-8DC286ADACEE}" type="slidenum">
              <a:rPr lang="en-GB" smtClean="0"/>
              <a:t>26</a:t>
            </a:fld>
            <a:endParaRPr lang="en-GB"/>
          </a:p>
        </p:txBody>
      </p:sp>
    </p:spTree>
    <p:extLst>
      <p:ext uri="{BB962C8B-B14F-4D97-AF65-F5344CB8AC3E}">
        <p14:creationId xmlns:p14="http://schemas.microsoft.com/office/powerpoint/2010/main" val="36203883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8C14917-66E4-706C-FEFC-3AA991F4C568}"/>
              </a:ext>
            </a:extLst>
          </p:cNvPr>
          <p:cNvSpPr>
            <a:spLocks noGrp="1"/>
          </p:cNvSpPr>
          <p:nvPr>
            <p:ph type="title"/>
          </p:nvPr>
        </p:nvSpPr>
        <p:spPr>
          <a:xfrm>
            <a:off x="838200" y="365126"/>
            <a:ext cx="10515600" cy="315912"/>
          </a:xfrm>
        </p:spPr>
        <p:txBody>
          <a:bodyPr>
            <a:normAutofit fontScale="90000"/>
          </a:bodyPr>
          <a:lstStyle/>
          <a:p>
            <a:endParaRPr lang="en-GB" dirty="0"/>
          </a:p>
        </p:txBody>
      </p:sp>
      <p:sp>
        <p:nvSpPr>
          <p:cNvPr id="3" name="Segnaposto contenuto 2">
            <a:extLst>
              <a:ext uri="{FF2B5EF4-FFF2-40B4-BE49-F238E27FC236}">
                <a16:creationId xmlns:a16="http://schemas.microsoft.com/office/drawing/2014/main" id="{6DDEB695-B346-0623-BCF9-B483941AE68D}"/>
              </a:ext>
            </a:extLst>
          </p:cNvPr>
          <p:cNvSpPr>
            <a:spLocks noGrp="1"/>
          </p:cNvSpPr>
          <p:nvPr>
            <p:ph idx="1"/>
          </p:nvPr>
        </p:nvSpPr>
        <p:spPr>
          <a:xfrm>
            <a:off x="838200" y="136525"/>
            <a:ext cx="7772400" cy="6584950"/>
          </a:xfrm>
        </p:spPr>
        <p:txBody>
          <a:bodyPr>
            <a:noAutofit/>
          </a:bodyPr>
          <a:lstStyle/>
          <a:p>
            <a:r>
              <a:rPr lang="it-IT" sz="2000" b="1" dirty="0">
                <a:effectLst/>
                <a:latin typeface="Verdana" panose="020B0604030504040204" pitchFamily="34" charset="0"/>
              </a:rPr>
              <a:t>Vi è un crescente interesse verso iniziative volte a creare un terreno comune su cui costruire i benchmark ESG. </a:t>
            </a:r>
          </a:p>
          <a:p>
            <a:endParaRPr lang="it-IT" sz="2000" b="1" dirty="0">
              <a:latin typeface="Verdana" panose="020B0604030504040204" pitchFamily="34" charset="0"/>
            </a:endParaRPr>
          </a:p>
          <a:p>
            <a:r>
              <a:rPr lang="it-IT" sz="2000" b="1" dirty="0">
                <a:effectLst/>
                <a:latin typeface="Verdana" panose="020B0604030504040204" pitchFamily="34" charset="0"/>
              </a:rPr>
              <a:t>I risultati di un’indagine condotta dall</a:t>
            </a:r>
            <a:r>
              <a:rPr lang="it-IT" sz="2000" b="1" dirty="0">
                <a:latin typeface="Verdana" panose="020B0604030504040204" pitchFamily="34" charset="0"/>
              </a:rPr>
              <a:t>a Commissione UE alla fine del 2022 </a:t>
            </a:r>
            <a:r>
              <a:rPr lang="it-IT" sz="2000" b="1" dirty="0">
                <a:effectLst/>
                <a:latin typeface="Verdana" panose="020B0604030504040204" pitchFamily="34" charset="0"/>
              </a:rPr>
              <a:t> indicano che le iniziative relative all'armonizzazione dei benchmark ESG sono </a:t>
            </a:r>
            <a:r>
              <a:rPr lang="it-IT" sz="2000" b="1" dirty="0">
                <a:solidFill>
                  <a:srgbClr val="FF0000"/>
                </a:solidFill>
                <a:effectLst/>
                <a:latin typeface="Verdana" panose="020B0604030504040204" pitchFamily="34" charset="0"/>
              </a:rPr>
              <a:t>particolarmente apprezzate dagli utenti e dai costituenti dei benchmark</a:t>
            </a:r>
            <a:r>
              <a:rPr lang="it-IT" sz="2000" b="1" dirty="0">
                <a:effectLst/>
                <a:latin typeface="Verdana" panose="020B0604030504040204" pitchFamily="34" charset="0"/>
              </a:rPr>
              <a:t> - il 73% degli utenti e il 74% dei costituenti hanno dichiarato di essere completamente o in qualche modo d'accordo con tale iniziativa. </a:t>
            </a:r>
          </a:p>
          <a:p>
            <a:r>
              <a:rPr lang="it-IT" sz="2000" b="1" dirty="0">
                <a:effectLst/>
                <a:latin typeface="Verdana" panose="020B0604030504040204" pitchFamily="34" charset="0"/>
              </a:rPr>
              <a:t>In confronto, </a:t>
            </a:r>
            <a:r>
              <a:rPr lang="it-IT" sz="2000" b="1" dirty="0">
                <a:solidFill>
                  <a:srgbClr val="FF0000"/>
                </a:solidFill>
                <a:effectLst/>
                <a:latin typeface="Verdana" panose="020B0604030504040204" pitchFamily="34" charset="0"/>
              </a:rPr>
              <a:t>solo la metà degli amministratori </a:t>
            </a:r>
            <a:r>
              <a:rPr lang="it-IT" sz="2000" b="1" dirty="0">
                <a:effectLst/>
                <a:latin typeface="Verdana" panose="020B0604030504040204" pitchFamily="34" charset="0"/>
              </a:rPr>
              <a:t>di benchmark intervistati dalla Commissione è favorevole a tali iniziative. </a:t>
            </a:r>
          </a:p>
          <a:p>
            <a:r>
              <a:rPr lang="it-IT" sz="2000" b="1" dirty="0">
                <a:effectLst/>
                <a:latin typeface="Verdana" panose="020B0604030504040204" pitchFamily="34" charset="0"/>
              </a:rPr>
              <a:t>Secondo le raccomandazioni formulate dagli intervistati, un risultato positivo dovrebbe garantire una soluzione che permetta di ottenere tutti e tre i seguenti attributi: semplicità, efficienza e trasparenza.</a:t>
            </a:r>
            <a:endParaRPr lang="en-GB" sz="2000" dirty="0"/>
          </a:p>
        </p:txBody>
      </p:sp>
      <p:sp>
        <p:nvSpPr>
          <p:cNvPr id="4" name="Segnaposto numero diapositiva 3">
            <a:extLst>
              <a:ext uri="{FF2B5EF4-FFF2-40B4-BE49-F238E27FC236}">
                <a16:creationId xmlns:a16="http://schemas.microsoft.com/office/drawing/2014/main" id="{1025FAEF-FF04-F89B-48C2-27446701FE48}"/>
              </a:ext>
            </a:extLst>
          </p:cNvPr>
          <p:cNvSpPr>
            <a:spLocks noGrp="1"/>
          </p:cNvSpPr>
          <p:nvPr>
            <p:ph type="sldNum" sz="quarter" idx="12"/>
          </p:nvPr>
        </p:nvSpPr>
        <p:spPr/>
        <p:txBody>
          <a:bodyPr/>
          <a:lstStyle/>
          <a:p>
            <a:fld id="{687643BB-03DC-1E4C-B41C-8DC286ADACEE}" type="slidenum">
              <a:rPr lang="en-GB" smtClean="0"/>
              <a:t>27</a:t>
            </a:fld>
            <a:endParaRPr lang="en-GB"/>
          </a:p>
        </p:txBody>
      </p:sp>
      <p:pic>
        <p:nvPicPr>
          <p:cNvPr id="5" name="Immagine 4" descr="Immagine che contiene testo, Bolla, persona, bolla&#10;&#10;Descrizione generata automaticamente">
            <a:extLst>
              <a:ext uri="{FF2B5EF4-FFF2-40B4-BE49-F238E27FC236}">
                <a16:creationId xmlns:a16="http://schemas.microsoft.com/office/drawing/2014/main" id="{666BD6FB-0E96-E114-5D54-5C4970AC67A4}"/>
              </a:ext>
            </a:extLst>
          </p:cNvPr>
          <p:cNvPicPr>
            <a:picLocks noChangeAspect="1"/>
          </p:cNvPicPr>
          <p:nvPr/>
        </p:nvPicPr>
        <p:blipFill>
          <a:blip r:embed="rId2"/>
          <a:stretch>
            <a:fillRect/>
          </a:stretch>
        </p:blipFill>
        <p:spPr>
          <a:xfrm>
            <a:off x="8901327" y="1472641"/>
            <a:ext cx="3035300" cy="3912717"/>
          </a:xfrm>
          <a:prstGeom prst="rect">
            <a:avLst/>
          </a:prstGeom>
        </p:spPr>
      </p:pic>
    </p:spTree>
    <p:extLst>
      <p:ext uri="{BB962C8B-B14F-4D97-AF65-F5344CB8AC3E}">
        <p14:creationId xmlns:p14="http://schemas.microsoft.com/office/powerpoint/2010/main" val="36967068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46B9F7D-6BE8-AC8A-E74C-E713C37B6AC1}"/>
              </a:ext>
            </a:extLst>
          </p:cNvPr>
          <p:cNvSpPr>
            <a:spLocks noGrp="1"/>
          </p:cNvSpPr>
          <p:nvPr>
            <p:ph type="title"/>
          </p:nvPr>
        </p:nvSpPr>
        <p:spPr/>
        <p:txBody>
          <a:bodyPr/>
          <a:lstStyle/>
          <a:p>
            <a:pPr algn="ctr"/>
            <a:r>
              <a:rPr lang="it-IT" dirty="0"/>
              <a:t>PARTE II</a:t>
            </a:r>
          </a:p>
        </p:txBody>
      </p:sp>
      <p:sp>
        <p:nvSpPr>
          <p:cNvPr id="3" name="Segnaposto contenuto 2">
            <a:extLst>
              <a:ext uri="{FF2B5EF4-FFF2-40B4-BE49-F238E27FC236}">
                <a16:creationId xmlns:a16="http://schemas.microsoft.com/office/drawing/2014/main" id="{24205992-10BF-B616-DA66-3CFB5A16EC97}"/>
              </a:ext>
            </a:extLst>
          </p:cNvPr>
          <p:cNvSpPr>
            <a:spLocks noGrp="1"/>
          </p:cNvSpPr>
          <p:nvPr>
            <p:ph idx="1"/>
          </p:nvPr>
        </p:nvSpPr>
        <p:spPr/>
        <p:txBody>
          <a:bodyPr/>
          <a:lstStyle/>
          <a:p>
            <a:pPr marL="0" indent="0" algn="ctr">
              <a:buNone/>
            </a:pPr>
            <a:endParaRPr lang="it-IT" dirty="0"/>
          </a:p>
          <a:p>
            <a:pPr marL="0" indent="0" algn="ctr">
              <a:buNone/>
            </a:pPr>
            <a:endParaRPr lang="it-IT" dirty="0"/>
          </a:p>
          <a:p>
            <a:pPr marL="0" indent="0" algn="ctr">
              <a:buNone/>
            </a:pPr>
            <a:endParaRPr lang="it-IT" dirty="0"/>
          </a:p>
          <a:p>
            <a:pPr marL="0" indent="0" algn="ctr">
              <a:buNone/>
            </a:pPr>
            <a:r>
              <a:rPr lang="it-IT" b="1" dirty="0">
                <a:solidFill>
                  <a:srgbClr val="FF0000"/>
                </a:solidFill>
                <a:latin typeface="Verdana" panose="020B0604030504040204" pitchFamily="34" charset="0"/>
                <a:ea typeface="Verdana" panose="020B0604030504040204" pitchFamily="34" charset="0"/>
                <a:cs typeface="Verdana" panose="020B0604030504040204" pitchFamily="34" charset="0"/>
              </a:rPr>
              <a:t>BENCHMARK ESG E REGOLAMENTO UE SUI BENCHMARK </a:t>
            </a:r>
          </a:p>
          <a:p>
            <a:pPr marL="0" indent="0" algn="ctr">
              <a:buNone/>
            </a:pPr>
            <a:r>
              <a:rPr lang="it-IT" b="1" dirty="0">
                <a:solidFill>
                  <a:srgbClr val="FF0000"/>
                </a:solidFill>
                <a:latin typeface="Verdana" panose="020B0604030504040204" pitchFamily="34" charset="0"/>
                <a:ea typeface="Verdana" panose="020B0604030504040204" pitchFamily="34" charset="0"/>
                <a:cs typeface="Verdana" panose="020B0604030504040204" pitchFamily="34" charset="0"/>
              </a:rPr>
              <a:t>(Regolamento 2016/1011)</a:t>
            </a:r>
          </a:p>
        </p:txBody>
      </p:sp>
      <p:sp>
        <p:nvSpPr>
          <p:cNvPr id="4" name="Segnaposto numero diapositiva 3">
            <a:extLst>
              <a:ext uri="{FF2B5EF4-FFF2-40B4-BE49-F238E27FC236}">
                <a16:creationId xmlns:a16="http://schemas.microsoft.com/office/drawing/2014/main" id="{12CB943C-44F9-0233-6931-682009BD47D1}"/>
              </a:ext>
            </a:extLst>
          </p:cNvPr>
          <p:cNvSpPr>
            <a:spLocks noGrp="1"/>
          </p:cNvSpPr>
          <p:nvPr>
            <p:ph type="sldNum" sz="quarter" idx="12"/>
          </p:nvPr>
        </p:nvSpPr>
        <p:spPr/>
        <p:txBody>
          <a:bodyPr/>
          <a:lstStyle/>
          <a:p>
            <a:fld id="{687643BB-03DC-1E4C-B41C-8DC286ADACEE}" type="slidenum">
              <a:rPr lang="en-GB" smtClean="0"/>
              <a:t>28</a:t>
            </a:fld>
            <a:endParaRPr lang="en-GB"/>
          </a:p>
        </p:txBody>
      </p:sp>
    </p:spTree>
    <p:extLst>
      <p:ext uri="{BB962C8B-B14F-4D97-AF65-F5344CB8AC3E}">
        <p14:creationId xmlns:p14="http://schemas.microsoft.com/office/powerpoint/2010/main" val="29510974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D65C261-8318-BEE8-2CF9-332013D73C27}"/>
              </a:ext>
            </a:extLst>
          </p:cNvPr>
          <p:cNvSpPr>
            <a:spLocks noGrp="1"/>
          </p:cNvSpPr>
          <p:nvPr>
            <p:ph type="title"/>
          </p:nvPr>
        </p:nvSpPr>
        <p:spPr/>
        <p:txBody>
          <a:bodyPr>
            <a:normAutofit/>
          </a:bodyPr>
          <a:lstStyle/>
          <a:p>
            <a:r>
              <a:rPr lang="en-GB" sz="2800" dirty="0">
                <a:latin typeface="Verdana" panose="020B0604030504040204" pitchFamily="34" charset="0"/>
                <a:ea typeface="Verdana" panose="020B0604030504040204" pitchFamily="34" charset="0"/>
                <a:cs typeface="Verdana" panose="020B0604030504040204" pitchFamily="34" charset="0"/>
              </a:rPr>
              <a:t>I benchmark ESG </a:t>
            </a:r>
            <a:r>
              <a:rPr lang="en-GB" sz="2800" dirty="0" err="1">
                <a:latin typeface="Verdana" panose="020B0604030504040204" pitchFamily="34" charset="0"/>
                <a:ea typeface="Verdana" panose="020B0604030504040204" pitchFamily="34" charset="0"/>
                <a:cs typeface="Verdana" panose="020B0604030504040204" pitchFamily="34" charset="0"/>
              </a:rPr>
              <a:t>nel</a:t>
            </a:r>
            <a:r>
              <a:rPr lang="en-GB" sz="2800" dirty="0">
                <a:latin typeface="Verdana" panose="020B0604030504040204" pitchFamily="34" charset="0"/>
                <a:ea typeface="Verdana" panose="020B0604030504040204" pitchFamily="34" charset="0"/>
                <a:cs typeface="Verdana" panose="020B0604030504040204" pitchFamily="34" charset="0"/>
              </a:rPr>
              <a:t> </a:t>
            </a:r>
            <a:r>
              <a:rPr lang="en-GB" sz="2800" dirty="0" err="1">
                <a:latin typeface="Verdana" panose="020B0604030504040204" pitchFamily="34" charset="0"/>
                <a:ea typeface="Verdana" panose="020B0604030504040204" pitchFamily="34" charset="0"/>
                <a:cs typeface="Verdana" panose="020B0604030504040204" pitchFamily="34" charset="0"/>
              </a:rPr>
              <a:t>Regolamento</a:t>
            </a:r>
            <a:r>
              <a:rPr lang="en-GB" sz="2800" dirty="0">
                <a:latin typeface="Verdana" panose="020B0604030504040204" pitchFamily="34" charset="0"/>
                <a:ea typeface="Verdana" panose="020B0604030504040204" pitchFamily="34" charset="0"/>
                <a:cs typeface="Verdana" panose="020B0604030504040204" pitchFamily="34" charset="0"/>
              </a:rPr>
              <a:t> UE (BR)</a:t>
            </a:r>
          </a:p>
        </p:txBody>
      </p:sp>
      <p:sp>
        <p:nvSpPr>
          <p:cNvPr id="3" name="Segnaposto contenuto 2">
            <a:extLst>
              <a:ext uri="{FF2B5EF4-FFF2-40B4-BE49-F238E27FC236}">
                <a16:creationId xmlns:a16="http://schemas.microsoft.com/office/drawing/2014/main" id="{D79E5465-7B38-3C2C-76DE-0C1D20764474}"/>
              </a:ext>
            </a:extLst>
          </p:cNvPr>
          <p:cNvSpPr>
            <a:spLocks noGrp="1"/>
          </p:cNvSpPr>
          <p:nvPr>
            <p:ph idx="1"/>
          </p:nvPr>
        </p:nvSpPr>
        <p:spPr/>
        <p:txBody>
          <a:bodyPr>
            <a:normAutofit fontScale="92500" lnSpcReduction="10000"/>
          </a:bodyPr>
          <a:lstStyle/>
          <a:p>
            <a:r>
              <a:rPr lang="it-IT" sz="1800" b="1" dirty="0">
                <a:effectLst/>
                <a:latin typeface="Verdana" panose="020B0604030504040204" pitchFamily="34" charset="0"/>
                <a:ea typeface="Verdana" panose="020B0604030504040204" pitchFamily="34" charset="0"/>
                <a:cs typeface="Verdana" panose="020B0604030504040204" pitchFamily="34" charset="0"/>
              </a:rPr>
              <a:t>Grazie all'applicabilità del quadro normativo in vigore per i benchmark, non si è  dovuto istituire un sistema nuovo per gli indici sostenibili. </a:t>
            </a:r>
          </a:p>
          <a:p>
            <a:r>
              <a:rPr lang="it-IT" sz="1800" b="1" dirty="0">
                <a:effectLst/>
                <a:latin typeface="Verdana" panose="020B0604030504040204" pitchFamily="34" charset="0"/>
                <a:ea typeface="Verdana" panose="020B0604030504040204" pitchFamily="34" charset="0"/>
                <a:cs typeface="Verdana" panose="020B0604030504040204" pitchFamily="34" charset="0"/>
              </a:rPr>
              <a:t>Il quadro normativo si applica quindi anche ai benchmark ESG, che assumono il regime calibrato che distingue tra </a:t>
            </a:r>
            <a:r>
              <a:rPr lang="it-IT" sz="1800" b="1" dirty="0">
                <a:solidFill>
                  <a:srgbClr val="FF0000"/>
                </a:solidFill>
                <a:effectLst/>
                <a:latin typeface="Verdana" panose="020B0604030504040204" pitchFamily="34" charset="0"/>
                <a:ea typeface="Verdana" panose="020B0604030504040204" pitchFamily="34" charset="0"/>
                <a:cs typeface="Verdana" panose="020B0604030504040204" pitchFamily="34" charset="0"/>
              </a:rPr>
              <a:t>benchmark critici, significativi e non significativi. </a:t>
            </a:r>
          </a:p>
          <a:p>
            <a:r>
              <a:rPr lang="it-IT" sz="1800" b="1" dirty="0">
                <a:effectLst/>
                <a:latin typeface="Verdana" panose="020B0604030504040204" pitchFamily="34" charset="0"/>
                <a:ea typeface="Verdana" panose="020B0604030504040204" pitchFamily="34" charset="0"/>
                <a:cs typeface="Verdana" panose="020B0604030504040204" pitchFamily="34" charset="0"/>
              </a:rPr>
              <a:t>Le etichette del BR dipendono dall'importanza del benchmark definita da una decisione di vigilanza o sono misurate in termini di asset under management (AUM) che fanno riferimento ad esso e dalla mancanza di sostituti che possano evitare conseguenze negative in caso di cessazione (articoli 20, 24 e 26 del Benchmark </a:t>
            </a:r>
            <a:r>
              <a:rPr lang="it-IT" sz="1800" b="1" dirty="0" err="1">
                <a:effectLst/>
                <a:latin typeface="Verdana" panose="020B0604030504040204" pitchFamily="34" charset="0"/>
                <a:ea typeface="Verdana" panose="020B0604030504040204" pitchFamily="34" charset="0"/>
                <a:cs typeface="Verdana" panose="020B0604030504040204" pitchFamily="34" charset="0"/>
              </a:rPr>
              <a:t>Regulation</a:t>
            </a:r>
            <a:r>
              <a:rPr lang="it-IT" sz="1800" b="1" dirty="0">
                <a:effectLst/>
                <a:latin typeface="Verdana" panose="020B0604030504040204" pitchFamily="34" charset="0"/>
                <a:ea typeface="Verdana" panose="020B0604030504040204" pitchFamily="34" charset="0"/>
                <a:cs typeface="Verdana" panose="020B0604030504040204" pitchFamily="34" charset="0"/>
              </a:rPr>
              <a:t>). </a:t>
            </a:r>
          </a:p>
          <a:p>
            <a:r>
              <a:rPr lang="it-IT" sz="1800" b="1" dirty="0">
                <a:solidFill>
                  <a:srgbClr val="FF0000"/>
                </a:solidFill>
                <a:effectLst/>
                <a:latin typeface="Verdana" panose="020B0604030504040204" pitchFamily="34" charset="0"/>
                <a:ea typeface="Verdana" panose="020B0604030504040204" pitchFamily="34" charset="0"/>
                <a:cs typeface="Verdana" panose="020B0604030504040204" pitchFamily="34" charset="0"/>
              </a:rPr>
              <a:t>Al momento, nessun benchmark ESG si qualifica come critico, ma l'impatto sistemico di tali indici è già rilevante e probabilmente aumenterà in futuro. </a:t>
            </a:r>
          </a:p>
          <a:p>
            <a:r>
              <a:rPr lang="it-IT" sz="1800" b="1" i="1" dirty="0">
                <a:solidFill>
                  <a:srgbClr val="FF0000"/>
                </a:solidFill>
                <a:effectLst/>
                <a:latin typeface="Verdana" panose="020B0604030504040204" pitchFamily="34" charset="0"/>
                <a:ea typeface="Verdana" panose="020B0604030504040204" pitchFamily="34" charset="0"/>
                <a:cs typeface="Verdana" panose="020B0604030504040204" pitchFamily="34" charset="0"/>
              </a:rPr>
              <a:t>La tassonomia tripartita dei benchmark determina diversi regimi, dall'accesso al mercato in poi. </a:t>
            </a:r>
          </a:p>
          <a:p>
            <a:r>
              <a:rPr lang="it-IT" sz="1800" b="1" i="1" dirty="0">
                <a:solidFill>
                  <a:srgbClr val="FF0000"/>
                </a:solidFill>
                <a:effectLst/>
                <a:latin typeface="Verdana" panose="020B0604030504040204" pitchFamily="34" charset="0"/>
                <a:ea typeface="Verdana" panose="020B0604030504040204" pitchFamily="34" charset="0"/>
                <a:cs typeface="Verdana" panose="020B0604030504040204" pitchFamily="34" charset="0"/>
              </a:rPr>
              <a:t>Tutti gli amministratori di benchmark critici sono soggetti ad autorizzazione, così come gli amministratori di benchmark significativi che non sono soggetti a vigilanza.</a:t>
            </a:r>
          </a:p>
        </p:txBody>
      </p:sp>
      <p:sp>
        <p:nvSpPr>
          <p:cNvPr id="4" name="Segnaposto numero diapositiva 3">
            <a:extLst>
              <a:ext uri="{FF2B5EF4-FFF2-40B4-BE49-F238E27FC236}">
                <a16:creationId xmlns:a16="http://schemas.microsoft.com/office/drawing/2014/main" id="{E4A12AEA-3FE8-6D88-9827-994E219781C7}"/>
              </a:ext>
            </a:extLst>
          </p:cNvPr>
          <p:cNvSpPr>
            <a:spLocks noGrp="1"/>
          </p:cNvSpPr>
          <p:nvPr>
            <p:ph type="sldNum" sz="quarter" idx="12"/>
          </p:nvPr>
        </p:nvSpPr>
        <p:spPr/>
        <p:txBody>
          <a:bodyPr/>
          <a:lstStyle/>
          <a:p>
            <a:fld id="{687643BB-03DC-1E4C-B41C-8DC286ADACEE}" type="slidenum">
              <a:rPr lang="en-GB" smtClean="0"/>
              <a:t>29</a:t>
            </a:fld>
            <a:endParaRPr lang="en-GB"/>
          </a:p>
        </p:txBody>
      </p:sp>
    </p:spTree>
    <p:extLst>
      <p:ext uri="{BB962C8B-B14F-4D97-AF65-F5344CB8AC3E}">
        <p14:creationId xmlns:p14="http://schemas.microsoft.com/office/powerpoint/2010/main" val="18458010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D65C261-8318-BEE8-2CF9-332013D73C27}"/>
              </a:ext>
            </a:extLst>
          </p:cNvPr>
          <p:cNvSpPr>
            <a:spLocks noGrp="1"/>
          </p:cNvSpPr>
          <p:nvPr>
            <p:ph type="title"/>
          </p:nvPr>
        </p:nvSpPr>
        <p:spPr>
          <a:xfrm>
            <a:off x="838200" y="365125"/>
            <a:ext cx="10515600" cy="831663"/>
          </a:xfrm>
        </p:spPr>
        <p:txBody>
          <a:bodyPr/>
          <a:lstStyle/>
          <a:p>
            <a:endParaRPr lang="en-GB" dirty="0"/>
          </a:p>
        </p:txBody>
      </p:sp>
      <p:sp>
        <p:nvSpPr>
          <p:cNvPr id="3" name="Segnaposto contenuto 2">
            <a:extLst>
              <a:ext uri="{FF2B5EF4-FFF2-40B4-BE49-F238E27FC236}">
                <a16:creationId xmlns:a16="http://schemas.microsoft.com/office/drawing/2014/main" id="{D79E5465-7B38-3C2C-76DE-0C1D20764474}"/>
              </a:ext>
            </a:extLst>
          </p:cNvPr>
          <p:cNvSpPr>
            <a:spLocks noGrp="1"/>
          </p:cNvSpPr>
          <p:nvPr>
            <p:ph idx="1"/>
          </p:nvPr>
        </p:nvSpPr>
        <p:spPr>
          <a:xfrm>
            <a:off x="838200" y="968188"/>
            <a:ext cx="10515600" cy="5208775"/>
          </a:xfrm>
        </p:spPr>
        <p:txBody>
          <a:bodyPr>
            <a:noAutofit/>
          </a:bodyPr>
          <a:lstStyle/>
          <a:p>
            <a:endParaRPr lang="it-IT" sz="1800" b="1" dirty="0">
              <a:effectLst/>
              <a:latin typeface="Verdana" panose="020B0604030504040204" pitchFamily="34" charset="0"/>
              <a:ea typeface="Verdana" panose="020B0604030504040204" pitchFamily="34" charset="0"/>
              <a:cs typeface="Verdana" panose="020B0604030504040204" pitchFamily="34" charset="0"/>
            </a:endParaRPr>
          </a:p>
          <a:p>
            <a:r>
              <a:rPr lang="it-IT" sz="1800" b="1" dirty="0">
                <a:effectLst/>
                <a:latin typeface="Verdana" panose="020B0604030504040204" pitchFamily="34" charset="0"/>
                <a:ea typeface="Verdana" panose="020B0604030504040204" pitchFamily="34" charset="0"/>
                <a:cs typeface="Verdana" panose="020B0604030504040204" pitchFamily="34" charset="0"/>
              </a:rPr>
              <a:t>L'autorizzazione o la registrazione fanno rientrare l'amministratore nell'ambito di applicazione del regime dei benchmark. </a:t>
            </a:r>
          </a:p>
          <a:p>
            <a:r>
              <a:rPr lang="it-IT" sz="1800" b="1" dirty="0">
                <a:effectLst/>
                <a:latin typeface="Verdana" panose="020B0604030504040204" pitchFamily="34" charset="0"/>
                <a:ea typeface="Verdana" panose="020B0604030504040204" pitchFamily="34" charset="0"/>
                <a:cs typeface="Verdana" panose="020B0604030504040204" pitchFamily="34" charset="0"/>
              </a:rPr>
              <a:t>Mentre i </a:t>
            </a:r>
            <a:r>
              <a:rPr lang="it-IT" sz="1800" b="1" dirty="0">
                <a:solidFill>
                  <a:srgbClr val="FF0000"/>
                </a:solidFill>
                <a:effectLst/>
                <a:latin typeface="Verdana" panose="020B0604030504040204" pitchFamily="34" charset="0"/>
                <a:ea typeface="Verdana" panose="020B0604030504040204" pitchFamily="34" charset="0"/>
                <a:cs typeface="Verdana" panose="020B0604030504040204" pitchFamily="34" charset="0"/>
              </a:rPr>
              <a:t>benchmark critici </a:t>
            </a:r>
            <a:r>
              <a:rPr lang="it-IT" sz="1800" b="1" dirty="0">
                <a:effectLst/>
                <a:latin typeface="Verdana" panose="020B0604030504040204" pitchFamily="34" charset="0"/>
                <a:ea typeface="Verdana" panose="020B0604030504040204" pitchFamily="34" charset="0"/>
                <a:cs typeface="Verdana" panose="020B0604030504040204" pitchFamily="34" charset="0"/>
              </a:rPr>
              <a:t>sono soggetti all'intero quadro normativo, gli amministratori di benchmark </a:t>
            </a:r>
            <a:r>
              <a:rPr lang="it-IT" sz="1800" b="1" dirty="0">
                <a:solidFill>
                  <a:srgbClr val="FF0000"/>
                </a:solidFill>
                <a:effectLst/>
                <a:latin typeface="Verdana" panose="020B0604030504040204" pitchFamily="34" charset="0"/>
                <a:ea typeface="Verdana" panose="020B0604030504040204" pitchFamily="34" charset="0"/>
                <a:cs typeface="Verdana" panose="020B0604030504040204" pitchFamily="34" charset="0"/>
              </a:rPr>
              <a:t>significativi</a:t>
            </a:r>
            <a:r>
              <a:rPr lang="it-IT" sz="1800" b="1" dirty="0">
                <a:effectLst/>
                <a:latin typeface="Verdana" panose="020B0604030504040204" pitchFamily="34" charset="0"/>
                <a:ea typeface="Verdana" panose="020B0604030504040204" pitchFamily="34" charset="0"/>
                <a:cs typeface="Verdana" panose="020B0604030504040204" pitchFamily="34" charset="0"/>
              </a:rPr>
              <a:t> e non significativi possono discostarsi da alcune disposizioni specifiche, con l'obbligo di spiegare le ragioni di tale decisione. </a:t>
            </a:r>
          </a:p>
        </p:txBody>
      </p:sp>
      <p:sp>
        <p:nvSpPr>
          <p:cNvPr id="4" name="Segnaposto numero diapositiva 3">
            <a:extLst>
              <a:ext uri="{FF2B5EF4-FFF2-40B4-BE49-F238E27FC236}">
                <a16:creationId xmlns:a16="http://schemas.microsoft.com/office/drawing/2014/main" id="{8A65E623-C765-30A4-8915-3C90650E46A0}"/>
              </a:ext>
            </a:extLst>
          </p:cNvPr>
          <p:cNvSpPr>
            <a:spLocks noGrp="1"/>
          </p:cNvSpPr>
          <p:nvPr>
            <p:ph type="sldNum" sz="quarter" idx="12"/>
          </p:nvPr>
        </p:nvSpPr>
        <p:spPr/>
        <p:txBody>
          <a:bodyPr/>
          <a:lstStyle/>
          <a:p>
            <a:fld id="{687643BB-03DC-1E4C-B41C-8DC286ADACEE}" type="slidenum">
              <a:rPr lang="en-GB" smtClean="0"/>
              <a:t>30</a:t>
            </a:fld>
            <a:endParaRPr lang="en-GB"/>
          </a:p>
        </p:txBody>
      </p:sp>
    </p:spTree>
    <p:extLst>
      <p:ext uri="{BB962C8B-B14F-4D97-AF65-F5344CB8AC3E}">
        <p14:creationId xmlns:p14="http://schemas.microsoft.com/office/powerpoint/2010/main" val="11744439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D65C261-8318-BEE8-2CF9-332013D73C27}"/>
              </a:ext>
            </a:extLst>
          </p:cNvPr>
          <p:cNvSpPr>
            <a:spLocks noGrp="1"/>
          </p:cNvSpPr>
          <p:nvPr>
            <p:ph type="title"/>
          </p:nvPr>
        </p:nvSpPr>
        <p:spPr>
          <a:xfrm>
            <a:off x="838200" y="365125"/>
            <a:ext cx="10515600" cy="831663"/>
          </a:xfrm>
        </p:spPr>
        <p:txBody>
          <a:bodyPr/>
          <a:lstStyle/>
          <a:p>
            <a:endParaRPr lang="en-GB" dirty="0"/>
          </a:p>
        </p:txBody>
      </p:sp>
      <p:sp>
        <p:nvSpPr>
          <p:cNvPr id="3" name="Segnaposto contenuto 2">
            <a:extLst>
              <a:ext uri="{FF2B5EF4-FFF2-40B4-BE49-F238E27FC236}">
                <a16:creationId xmlns:a16="http://schemas.microsoft.com/office/drawing/2014/main" id="{D79E5465-7B38-3C2C-76DE-0C1D20764474}"/>
              </a:ext>
            </a:extLst>
          </p:cNvPr>
          <p:cNvSpPr>
            <a:spLocks noGrp="1"/>
          </p:cNvSpPr>
          <p:nvPr>
            <p:ph idx="1"/>
          </p:nvPr>
        </p:nvSpPr>
        <p:spPr>
          <a:xfrm>
            <a:off x="838200" y="968188"/>
            <a:ext cx="10515600" cy="5208775"/>
          </a:xfrm>
        </p:spPr>
        <p:txBody>
          <a:bodyPr>
            <a:noAutofit/>
          </a:bodyPr>
          <a:lstStyle/>
          <a:p>
            <a:endParaRPr lang="it-IT" sz="2000" b="1" dirty="0">
              <a:effectLst/>
              <a:latin typeface="Verdana" panose="020B0604030504040204" pitchFamily="34" charset="0"/>
              <a:ea typeface="Verdana" panose="020B0604030504040204" pitchFamily="34" charset="0"/>
              <a:cs typeface="Verdana" panose="020B0604030504040204" pitchFamily="34" charset="0"/>
            </a:endParaRPr>
          </a:p>
          <a:p>
            <a:r>
              <a:rPr lang="it-IT" sz="2000" b="1" dirty="0">
                <a:effectLst/>
                <a:latin typeface="Verdana" panose="020B0604030504040204" pitchFamily="34" charset="0"/>
                <a:ea typeface="Verdana" panose="020B0604030504040204" pitchFamily="34" charset="0"/>
                <a:cs typeface="Verdana" panose="020B0604030504040204" pitchFamily="34" charset="0"/>
              </a:rPr>
              <a:t>Per i </a:t>
            </a:r>
            <a:r>
              <a:rPr lang="it-IT" sz="2000" b="1" dirty="0">
                <a:solidFill>
                  <a:srgbClr val="FF0000"/>
                </a:solidFill>
                <a:effectLst/>
                <a:latin typeface="Verdana" panose="020B0604030504040204" pitchFamily="34" charset="0"/>
                <a:ea typeface="Verdana" panose="020B0604030504040204" pitchFamily="34" charset="0"/>
                <a:cs typeface="Verdana" panose="020B0604030504040204" pitchFamily="34" charset="0"/>
              </a:rPr>
              <a:t>benchmark significativi</a:t>
            </a:r>
            <a:r>
              <a:rPr lang="it-IT" sz="2000" b="1" dirty="0">
                <a:effectLst/>
                <a:latin typeface="Verdana" panose="020B0604030504040204" pitchFamily="34" charset="0"/>
                <a:ea typeface="Verdana" panose="020B0604030504040204" pitchFamily="34" charset="0"/>
                <a:cs typeface="Verdana" panose="020B0604030504040204" pitchFamily="34" charset="0"/>
              </a:rPr>
              <a:t>, l'ambito delle disposizioni soggette al principio »</a:t>
            </a:r>
            <a:r>
              <a:rPr lang="it-IT" sz="2000" b="1" dirty="0" err="1">
                <a:effectLst/>
                <a:latin typeface="Verdana" panose="020B0604030504040204" pitchFamily="34" charset="0"/>
                <a:ea typeface="Verdana" panose="020B0604030504040204" pitchFamily="34" charset="0"/>
                <a:cs typeface="Verdana" panose="020B0604030504040204" pitchFamily="34" charset="0"/>
              </a:rPr>
              <a:t>comply</a:t>
            </a:r>
            <a:r>
              <a:rPr lang="it-IT" sz="2000" b="1" dirty="0">
                <a:effectLst/>
                <a:latin typeface="Verdana" panose="020B0604030504040204" pitchFamily="34" charset="0"/>
                <a:ea typeface="Verdana" panose="020B0604030504040204" pitchFamily="34" charset="0"/>
                <a:cs typeface="Verdana" panose="020B0604030504040204" pitchFamily="34" charset="0"/>
              </a:rPr>
              <a:t> or </a:t>
            </a:r>
            <a:r>
              <a:rPr lang="it-IT" sz="2000" b="1" dirty="0" err="1">
                <a:effectLst/>
                <a:latin typeface="Verdana" panose="020B0604030504040204" pitchFamily="34" charset="0"/>
                <a:ea typeface="Verdana" panose="020B0604030504040204" pitchFamily="34" charset="0"/>
                <a:cs typeface="Verdana" panose="020B0604030504040204" pitchFamily="34" charset="0"/>
              </a:rPr>
              <a:t>explain</a:t>
            </a:r>
            <a:r>
              <a:rPr lang="it-IT" sz="2000" b="1" dirty="0">
                <a:effectLst/>
                <a:latin typeface="Verdana" panose="020B0604030504040204" pitchFamily="34" charset="0"/>
                <a:ea typeface="Verdana" panose="020B0604030504040204" pitchFamily="34" charset="0"/>
                <a:cs typeface="Verdana" panose="020B0604030504040204" pitchFamily="34" charset="0"/>
              </a:rPr>
              <a:t>" è più ristretto di quello applicabile ai benchmark non significativi. </a:t>
            </a:r>
          </a:p>
          <a:p>
            <a:r>
              <a:rPr lang="it-IT" sz="2000" b="1" dirty="0">
                <a:effectLst/>
                <a:latin typeface="Verdana" panose="020B0604030504040204" pitchFamily="34" charset="0"/>
                <a:ea typeface="Verdana" panose="020B0604030504040204" pitchFamily="34" charset="0"/>
                <a:cs typeface="Verdana" panose="020B0604030504040204" pitchFamily="34" charset="0"/>
              </a:rPr>
              <a:t>Inoltre, per i benchmark significativi la giustificazione dovuta in caso di deviazione dal regime di default deve essere basata sulla proporzionalità, alla luce della natura o dell'impatto del benchmark o delle dimensioni dell'amministratore. Per i benchmark non significativi la spiegazione può fare riferimento anche a qualsiasi altra ragione. Infine, solo per i benchmark significativi l'autorità competente può annullare la decisione dell'amministratore e forzare l'applicazione delle disposizioni pertinenti, quando ciò è opportuno (articolo 25, paragrafo 3). </a:t>
            </a:r>
          </a:p>
        </p:txBody>
      </p:sp>
      <p:sp>
        <p:nvSpPr>
          <p:cNvPr id="4" name="Segnaposto numero diapositiva 3">
            <a:extLst>
              <a:ext uri="{FF2B5EF4-FFF2-40B4-BE49-F238E27FC236}">
                <a16:creationId xmlns:a16="http://schemas.microsoft.com/office/drawing/2014/main" id="{8A65E623-C765-30A4-8915-3C90650E46A0}"/>
              </a:ext>
            </a:extLst>
          </p:cNvPr>
          <p:cNvSpPr>
            <a:spLocks noGrp="1"/>
          </p:cNvSpPr>
          <p:nvPr>
            <p:ph type="sldNum" sz="quarter" idx="12"/>
          </p:nvPr>
        </p:nvSpPr>
        <p:spPr/>
        <p:txBody>
          <a:bodyPr/>
          <a:lstStyle/>
          <a:p>
            <a:fld id="{687643BB-03DC-1E4C-B41C-8DC286ADACEE}" type="slidenum">
              <a:rPr lang="en-GB" smtClean="0"/>
              <a:t>31</a:t>
            </a:fld>
            <a:endParaRPr lang="en-GB"/>
          </a:p>
        </p:txBody>
      </p:sp>
    </p:spTree>
    <p:extLst>
      <p:ext uri="{BB962C8B-B14F-4D97-AF65-F5344CB8AC3E}">
        <p14:creationId xmlns:p14="http://schemas.microsoft.com/office/powerpoint/2010/main" val="24895029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B3EE62A-BC0F-8F77-5FBF-E5823C7A604E}"/>
              </a:ext>
            </a:extLst>
          </p:cNvPr>
          <p:cNvSpPr>
            <a:spLocks noGrp="1"/>
          </p:cNvSpPr>
          <p:nvPr>
            <p:ph type="title"/>
          </p:nvPr>
        </p:nvSpPr>
        <p:spPr/>
        <p:txBody>
          <a:bodyPr/>
          <a:lstStyle/>
          <a:p>
            <a:endParaRPr lang="en-GB"/>
          </a:p>
        </p:txBody>
      </p:sp>
      <p:sp>
        <p:nvSpPr>
          <p:cNvPr id="3" name="Segnaposto contenuto 2">
            <a:extLst>
              <a:ext uri="{FF2B5EF4-FFF2-40B4-BE49-F238E27FC236}">
                <a16:creationId xmlns:a16="http://schemas.microsoft.com/office/drawing/2014/main" id="{6196FA4A-0E13-A4D8-0D8C-71DBE50F99E2}"/>
              </a:ext>
            </a:extLst>
          </p:cNvPr>
          <p:cNvSpPr>
            <a:spLocks noGrp="1"/>
          </p:cNvSpPr>
          <p:nvPr>
            <p:ph idx="1"/>
          </p:nvPr>
        </p:nvSpPr>
        <p:spPr/>
        <p:txBody>
          <a:bodyPr/>
          <a:lstStyle/>
          <a:p>
            <a:r>
              <a:rPr lang="it-IT" sz="1800" b="1" dirty="0">
                <a:effectLst/>
                <a:latin typeface="Verdana" panose="020B0604030504040204" pitchFamily="34" charset="0"/>
                <a:ea typeface="Verdana" panose="020B0604030504040204" pitchFamily="34" charset="0"/>
                <a:cs typeface="Verdana" panose="020B0604030504040204" pitchFamily="34" charset="0"/>
              </a:rPr>
              <a:t>I </a:t>
            </a:r>
            <a:r>
              <a:rPr lang="it-IT" sz="1800" b="1" dirty="0">
                <a:solidFill>
                  <a:srgbClr val="FF0000"/>
                </a:solidFill>
                <a:effectLst/>
                <a:latin typeface="Verdana" panose="020B0604030504040204" pitchFamily="34" charset="0"/>
                <a:ea typeface="Verdana" panose="020B0604030504040204" pitchFamily="34" charset="0"/>
                <a:cs typeface="Verdana" panose="020B0604030504040204" pitchFamily="34" charset="0"/>
              </a:rPr>
              <a:t>rischi derivanti dalla mancanza di dati di input affidabili </a:t>
            </a:r>
            <a:r>
              <a:rPr lang="it-IT" sz="1800" b="1" dirty="0">
                <a:effectLst/>
                <a:latin typeface="Verdana" panose="020B0604030504040204" pitchFamily="34" charset="0"/>
                <a:ea typeface="Verdana" panose="020B0604030504040204" pitchFamily="34" charset="0"/>
                <a:cs typeface="Verdana" panose="020B0604030504040204" pitchFamily="34" charset="0"/>
              </a:rPr>
              <a:t>sono una caratteristica comune ai benchmark tradizionali e a quelli ESG.</a:t>
            </a:r>
          </a:p>
          <a:p>
            <a:r>
              <a:rPr lang="it-IT" sz="1800" b="1" dirty="0">
                <a:effectLst/>
                <a:latin typeface="Verdana" panose="020B0604030504040204" pitchFamily="34" charset="0"/>
                <a:ea typeface="Verdana" panose="020B0604030504040204" pitchFamily="34" charset="0"/>
                <a:cs typeface="Verdana" panose="020B0604030504040204" pitchFamily="34" charset="0"/>
              </a:rPr>
              <a:t>Ancora una volta, l'approccio è graduale. </a:t>
            </a:r>
          </a:p>
          <a:p>
            <a:endParaRPr lang="it-IT" sz="1800" b="1" dirty="0">
              <a:effectLst/>
              <a:latin typeface="Verdana" panose="020B0604030504040204" pitchFamily="34" charset="0"/>
              <a:ea typeface="Verdana" panose="020B0604030504040204" pitchFamily="34" charset="0"/>
              <a:cs typeface="Verdana" panose="020B0604030504040204" pitchFamily="34" charset="0"/>
            </a:endParaRPr>
          </a:p>
          <a:p>
            <a:r>
              <a:rPr lang="it-IT" sz="1800" b="1" dirty="0">
                <a:effectLst/>
                <a:latin typeface="Verdana" panose="020B0604030504040204" pitchFamily="34" charset="0"/>
                <a:ea typeface="Verdana" panose="020B0604030504040204" pitchFamily="34" charset="0"/>
                <a:cs typeface="Verdana" panose="020B0604030504040204" pitchFamily="34" charset="0"/>
              </a:rPr>
              <a:t>Si prevede che i dati di input rappresentino </a:t>
            </a:r>
            <a:r>
              <a:rPr lang="it-IT" sz="1800" b="1" dirty="0">
                <a:solidFill>
                  <a:srgbClr val="FF0000"/>
                </a:solidFill>
                <a:effectLst/>
                <a:latin typeface="Verdana" panose="020B0604030504040204" pitchFamily="34" charset="0"/>
                <a:ea typeface="Verdana" panose="020B0604030504040204" pitchFamily="34" charset="0"/>
                <a:cs typeface="Verdana" panose="020B0604030504040204" pitchFamily="34" charset="0"/>
              </a:rPr>
              <a:t>sempre in modo accurato e affidabile la realtà che il benchmark dovrebbe misurare </a:t>
            </a:r>
            <a:r>
              <a:rPr lang="it-IT" sz="1800" b="1" dirty="0">
                <a:effectLst/>
                <a:latin typeface="Verdana" panose="020B0604030504040204" pitchFamily="34" charset="0"/>
                <a:ea typeface="Verdana" panose="020B0604030504040204" pitchFamily="34" charset="0"/>
                <a:cs typeface="Verdana" panose="020B0604030504040204" pitchFamily="34" charset="0"/>
              </a:rPr>
              <a:t>(articolo 11, paragrafo 1, lettera a). </a:t>
            </a:r>
          </a:p>
          <a:p>
            <a:r>
              <a:rPr lang="it-IT" sz="1800" b="1" dirty="0">
                <a:effectLst/>
                <a:latin typeface="Verdana" panose="020B0604030504040204" pitchFamily="34" charset="0"/>
                <a:ea typeface="Verdana" panose="020B0604030504040204" pitchFamily="34" charset="0"/>
                <a:cs typeface="Verdana" panose="020B0604030504040204" pitchFamily="34" charset="0"/>
              </a:rPr>
              <a:t>La </a:t>
            </a:r>
            <a:r>
              <a:rPr lang="it-IT" sz="1800" b="1" dirty="0">
                <a:solidFill>
                  <a:srgbClr val="FF0000"/>
                </a:solidFill>
                <a:effectLst/>
                <a:latin typeface="Verdana" panose="020B0604030504040204" pitchFamily="34" charset="0"/>
                <a:ea typeface="Verdana" panose="020B0604030504040204" pitchFamily="34" charset="0"/>
                <a:cs typeface="Verdana" panose="020B0604030504040204" pitchFamily="34" charset="0"/>
              </a:rPr>
              <a:t>qualità più elevata </a:t>
            </a:r>
            <a:r>
              <a:rPr lang="it-IT" sz="1800" b="1" dirty="0">
                <a:effectLst/>
                <a:latin typeface="Verdana" panose="020B0604030504040204" pitchFamily="34" charset="0"/>
                <a:ea typeface="Verdana" panose="020B0604030504040204" pitchFamily="34" charset="0"/>
                <a:cs typeface="Verdana" panose="020B0604030504040204" pitchFamily="34" charset="0"/>
              </a:rPr>
              <a:t>deriva dai dati costituiti da valori di transazioni avvenute tra parti </a:t>
            </a:r>
            <a:r>
              <a:rPr lang="it-IT" sz="1800" b="1" dirty="0">
                <a:solidFill>
                  <a:srgbClr val="FF0000"/>
                </a:solidFill>
                <a:effectLst/>
                <a:latin typeface="Verdana" panose="020B0604030504040204" pitchFamily="34" charset="0"/>
                <a:ea typeface="Verdana" panose="020B0604030504040204" pitchFamily="34" charset="0"/>
                <a:cs typeface="Verdana" panose="020B0604030504040204" pitchFamily="34" charset="0"/>
              </a:rPr>
              <a:t>indipendenti</a:t>
            </a:r>
            <a:r>
              <a:rPr lang="it-IT" sz="1800" b="1" dirty="0">
                <a:effectLst/>
                <a:latin typeface="Verdana" panose="020B0604030504040204" pitchFamily="34" charset="0"/>
                <a:ea typeface="Verdana" panose="020B0604030504040204" pitchFamily="34" charset="0"/>
                <a:cs typeface="Verdana" panose="020B0604030504040204" pitchFamily="34" charset="0"/>
              </a:rPr>
              <a:t> (dati sulle transazioni - articolo 3, paragrafo 1, punto 15), in quanto ciò riduce il livello di discrezionalità che caratterizza le stime sulle transazioni future. </a:t>
            </a:r>
          </a:p>
          <a:p>
            <a:r>
              <a:rPr lang="it-IT" sz="1800" b="1" dirty="0">
                <a:effectLst/>
                <a:latin typeface="Verdana" panose="020B0604030504040204" pitchFamily="34" charset="0"/>
                <a:ea typeface="Verdana" panose="020B0604030504040204" pitchFamily="34" charset="0"/>
                <a:cs typeface="Verdana" panose="020B0604030504040204" pitchFamily="34" charset="0"/>
              </a:rPr>
              <a:t>Tuttavia, quando questo tipo di dati non è disponibile, come di solito accade per gli indici ESG che non fanno riferimento ai prezzi delle transazioni, sono ammissibili altri dati di input, purché verificabili.</a:t>
            </a:r>
            <a:endParaRPr lang="en-GB" b="1" dirty="0">
              <a:latin typeface="Verdana" panose="020B0604030504040204" pitchFamily="34" charset="0"/>
              <a:ea typeface="Verdana" panose="020B0604030504040204" pitchFamily="34" charset="0"/>
              <a:cs typeface="Verdana" panose="020B0604030504040204" pitchFamily="34" charset="0"/>
            </a:endParaRPr>
          </a:p>
        </p:txBody>
      </p:sp>
      <p:sp>
        <p:nvSpPr>
          <p:cNvPr id="4" name="Segnaposto numero diapositiva 3">
            <a:extLst>
              <a:ext uri="{FF2B5EF4-FFF2-40B4-BE49-F238E27FC236}">
                <a16:creationId xmlns:a16="http://schemas.microsoft.com/office/drawing/2014/main" id="{552E55A9-92DE-D475-B56C-54BA072D171B}"/>
              </a:ext>
            </a:extLst>
          </p:cNvPr>
          <p:cNvSpPr>
            <a:spLocks noGrp="1"/>
          </p:cNvSpPr>
          <p:nvPr>
            <p:ph type="sldNum" sz="quarter" idx="12"/>
          </p:nvPr>
        </p:nvSpPr>
        <p:spPr/>
        <p:txBody>
          <a:bodyPr/>
          <a:lstStyle/>
          <a:p>
            <a:fld id="{687643BB-03DC-1E4C-B41C-8DC286ADACEE}" type="slidenum">
              <a:rPr lang="en-GB" smtClean="0"/>
              <a:t>32</a:t>
            </a:fld>
            <a:endParaRPr lang="en-GB"/>
          </a:p>
        </p:txBody>
      </p:sp>
    </p:spTree>
    <p:extLst>
      <p:ext uri="{BB962C8B-B14F-4D97-AF65-F5344CB8AC3E}">
        <p14:creationId xmlns:p14="http://schemas.microsoft.com/office/powerpoint/2010/main" val="16211527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0F37B0D-145C-7CF3-3875-7FEF55AE1248}"/>
              </a:ext>
            </a:extLst>
          </p:cNvPr>
          <p:cNvSpPr>
            <a:spLocks noGrp="1"/>
          </p:cNvSpPr>
          <p:nvPr>
            <p:ph type="title"/>
          </p:nvPr>
        </p:nvSpPr>
        <p:spPr/>
        <p:txBody>
          <a:bodyPr/>
          <a:lstStyle/>
          <a:p>
            <a:endParaRPr lang="en-GB"/>
          </a:p>
        </p:txBody>
      </p:sp>
      <p:sp>
        <p:nvSpPr>
          <p:cNvPr id="3" name="Segnaposto contenuto 2">
            <a:extLst>
              <a:ext uri="{FF2B5EF4-FFF2-40B4-BE49-F238E27FC236}">
                <a16:creationId xmlns:a16="http://schemas.microsoft.com/office/drawing/2014/main" id="{7E872318-176A-D010-FFD1-CE2608645B6D}"/>
              </a:ext>
            </a:extLst>
          </p:cNvPr>
          <p:cNvSpPr>
            <a:spLocks noGrp="1"/>
          </p:cNvSpPr>
          <p:nvPr>
            <p:ph idx="1"/>
          </p:nvPr>
        </p:nvSpPr>
        <p:spPr/>
        <p:txBody>
          <a:bodyPr/>
          <a:lstStyle/>
          <a:p>
            <a:r>
              <a:rPr lang="it-IT" sz="1800" b="1" dirty="0">
                <a:effectLst/>
                <a:latin typeface="Verdana" panose="020B0604030504040204" pitchFamily="34" charset="0"/>
                <a:ea typeface="Verdana" panose="020B0604030504040204" pitchFamily="34" charset="0"/>
                <a:cs typeface="Verdana" panose="020B0604030504040204" pitchFamily="34" charset="0"/>
              </a:rPr>
              <a:t>Anche le </a:t>
            </a:r>
            <a:r>
              <a:rPr lang="it-IT" sz="1800" b="1" dirty="0">
                <a:solidFill>
                  <a:srgbClr val="FF0000"/>
                </a:solidFill>
                <a:effectLst/>
                <a:latin typeface="Verdana" panose="020B0604030504040204" pitchFamily="34" charset="0"/>
                <a:ea typeface="Verdana" panose="020B0604030504040204" pitchFamily="34" charset="0"/>
                <a:cs typeface="Verdana" panose="020B0604030504040204" pitchFamily="34" charset="0"/>
              </a:rPr>
              <a:t>trading </a:t>
            </a:r>
            <a:r>
              <a:rPr lang="it-IT" sz="1800" b="1" dirty="0" err="1">
                <a:solidFill>
                  <a:srgbClr val="FF0000"/>
                </a:solidFill>
                <a:effectLst/>
                <a:latin typeface="Verdana" panose="020B0604030504040204" pitchFamily="34" charset="0"/>
                <a:ea typeface="Verdana" panose="020B0604030504040204" pitchFamily="34" charset="0"/>
                <a:cs typeface="Verdana" panose="020B0604030504040204" pitchFamily="34" charset="0"/>
              </a:rPr>
              <a:t>venues</a:t>
            </a:r>
            <a:r>
              <a:rPr lang="it-IT" sz="1800" b="1" dirty="0">
                <a:solidFill>
                  <a:srgbClr val="FF0000"/>
                </a:solidFill>
                <a:effectLst/>
                <a:latin typeface="Verdana" panose="020B0604030504040204" pitchFamily="34" charset="0"/>
                <a:ea typeface="Verdana" panose="020B0604030504040204" pitchFamily="34" charset="0"/>
                <a:cs typeface="Verdana" panose="020B0604030504040204" pitchFamily="34" charset="0"/>
              </a:rPr>
              <a:t> </a:t>
            </a:r>
            <a:r>
              <a:rPr lang="it-IT" sz="1800" b="1" dirty="0">
                <a:effectLst/>
                <a:latin typeface="Verdana" panose="020B0604030504040204" pitchFamily="34" charset="0"/>
                <a:ea typeface="Verdana" panose="020B0604030504040204" pitchFamily="34" charset="0"/>
                <a:cs typeface="Verdana" panose="020B0604030504040204" pitchFamily="34" charset="0"/>
              </a:rPr>
              <a:t>svolgono un ruolo importante nello sviluppo degli indici di sostenibilità (Siri-Gargantini 2022)</a:t>
            </a:r>
          </a:p>
          <a:p>
            <a:endParaRPr lang="it-IT" sz="1800" b="1" dirty="0">
              <a:latin typeface="Verdana" panose="020B0604030504040204" pitchFamily="34" charset="0"/>
              <a:ea typeface="Verdana" panose="020B0604030504040204" pitchFamily="34" charset="0"/>
              <a:cs typeface="Verdana" panose="020B0604030504040204" pitchFamily="34" charset="0"/>
            </a:endParaRPr>
          </a:p>
          <a:p>
            <a:r>
              <a:rPr lang="it-IT" sz="1800" b="1" dirty="0">
                <a:effectLst/>
                <a:latin typeface="Verdana" panose="020B0604030504040204" pitchFamily="34" charset="0"/>
                <a:ea typeface="Verdana" panose="020B0604030504040204" pitchFamily="34" charset="0"/>
                <a:cs typeface="Verdana" panose="020B0604030504040204" pitchFamily="34" charset="0"/>
              </a:rPr>
              <a:t>Gli operatori dei mercati regolamentati hanno tradizionalmente fornito indici per supportare le decisioni degli investitori e </a:t>
            </a:r>
            <a:r>
              <a:rPr lang="it-IT" sz="1800" b="1" dirty="0">
                <a:solidFill>
                  <a:srgbClr val="FF0000"/>
                </a:solidFill>
                <a:effectLst/>
                <a:latin typeface="Verdana" panose="020B0604030504040204" pitchFamily="34" charset="0"/>
                <a:ea typeface="Verdana" panose="020B0604030504040204" pitchFamily="34" charset="0"/>
                <a:cs typeface="Verdana" panose="020B0604030504040204" pitchFamily="34" charset="0"/>
              </a:rPr>
              <a:t>ora sono attivi nel mondo della sostenibilità con nuovi prodotti dedicat</a:t>
            </a:r>
            <a:r>
              <a:rPr lang="it-IT" sz="1800" b="1" dirty="0">
                <a:effectLst/>
                <a:latin typeface="Verdana" panose="020B0604030504040204" pitchFamily="34" charset="0"/>
                <a:ea typeface="Verdana" panose="020B0604030504040204" pitchFamily="34" charset="0"/>
                <a:cs typeface="Verdana" panose="020B0604030504040204" pitchFamily="34" charset="0"/>
              </a:rPr>
              <a:t>i.</a:t>
            </a:r>
          </a:p>
          <a:p>
            <a:r>
              <a:rPr lang="it-IT" sz="1800" b="1" dirty="0">
                <a:effectLst/>
                <a:latin typeface="Verdana" panose="020B0604030504040204" pitchFamily="34" charset="0"/>
                <a:ea typeface="Verdana" panose="020B0604030504040204" pitchFamily="34" charset="0"/>
                <a:cs typeface="Verdana" panose="020B0604030504040204" pitchFamily="34" charset="0"/>
              </a:rPr>
              <a:t>Al contrario, hanno fatto un </a:t>
            </a:r>
            <a:r>
              <a:rPr lang="it-IT" sz="1800" b="1" dirty="0">
                <a:solidFill>
                  <a:srgbClr val="FF0000"/>
                </a:solidFill>
                <a:effectLst/>
                <a:latin typeface="Verdana" panose="020B0604030504040204" pitchFamily="34" charset="0"/>
                <a:ea typeface="Verdana" panose="020B0604030504040204" pitchFamily="34" charset="0"/>
                <a:cs typeface="Verdana" panose="020B0604030504040204" pitchFamily="34" charset="0"/>
              </a:rPr>
              <a:t>uso più limitato dei requisiti di quotazione </a:t>
            </a:r>
            <a:r>
              <a:rPr lang="it-IT" sz="1800" b="1" dirty="0">
                <a:effectLst/>
                <a:latin typeface="Verdana" panose="020B0604030504040204" pitchFamily="34" charset="0"/>
                <a:ea typeface="Verdana" panose="020B0604030504040204" pitchFamily="34" charset="0"/>
                <a:cs typeface="Verdana" panose="020B0604030504040204" pitchFamily="34" charset="0"/>
              </a:rPr>
              <a:t>per sostenere specifici obiettivi ESG, forse per evitare un'eccessiva frammentazione dei loro mercati. </a:t>
            </a:r>
          </a:p>
        </p:txBody>
      </p:sp>
      <p:sp>
        <p:nvSpPr>
          <p:cNvPr id="4" name="Segnaposto numero diapositiva 3">
            <a:extLst>
              <a:ext uri="{FF2B5EF4-FFF2-40B4-BE49-F238E27FC236}">
                <a16:creationId xmlns:a16="http://schemas.microsoft.com/office/drawing/2014/main" id="{E55629B7-82F5-A616-3B57-65B7B921A3FF}"/>
              </a:ext>
            </a:extLst>
          </p:cNvPr>
          <p:cNvSpPr>
            <a:spLocks noGrp="1"/>
          </p:cNvSpPr>
          <p:nvPr>
            <p:ph type="sldNum" sz="quarter" idx="12"/>
          </p:nvPr>
        </p:nvSpPr>
        <p:spPr/>
        <p:txBody>
          <a:bodyPr/>
          <a:lstStyle/>
          <a:p>
            <a:fld id="{687643BB-03DC-1E4C-B41C-8DC286ADACEE}" type="slidenum">
              <a:rPr lang="en-GB" smtClean="0"/>
              <a:t>33</a:t>
            </a:fld>
            <a:endParaRPr lang="en-GB"/>
          </a:p>
        </p:txBody>
      </p:sp>
    </p:spTree>
    <p:extLst>
      <p:ext uri="{BB962C8B-B14F-4D97-AF65-F5344CB8AC3E}">
        <p14:creationId xmlns:p14="http://schemas.microsoft.com/office/powerpoint/2010/main" val="45553745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9A71CC5-B450-3290-6D3F-2748597DC150}"/>
              </a:ext>
            </a:extLst>
          </p:cNvPr>
          <p:cNvSpPr>
            <a:spLocks noGrp="1"/>
          </p:cNvSpPr>
          <p:nvPr>
            <p:ph type="title"/>
          </p:nvPr>
        </p:nvSpPr>
        <p:spPr/>
        <p:txBody>
          <a:bodyPr/>
          <a:lstStyle/>
          <a:p>
            <a:r>
              <a:rPr lang="en-GB" dirty="0"/>
              <a:t>La </a:t>
            </a:r>
            <a:r>
              <a:rPr lang="en-GB" dirty="0" err="1"/>
              <a:t>trasparenza</a:t>
            </a:r>
            <a:r>
              <a:rPr lang="en-GB" dirty="0"/>
              <a:t> </a:t>
            </a:r>
            <a:r>
              <a:rPr lang="en-GB" dirty="0" err="1"/>
              <a:t>dei</a:t>
            </a:r>
            <a:r>
              <a:rPr lang="en-GB" dirty="0"/>
              <a:t> benchmark</a:t>
            </a:r>
          </a:p>
        </p:txBody>
      </p:sp>
      <p:sp>
        <p:nvSpPr>
          <p:cNvPr id="3" name="Segnaposto contenuto 2">
            <a:extLst>
              <a:ext uri="{FF2B5EF4-FFF2-40B4-BE49-F238E27FC236}">
                <a16:creationId xmlns:a16="http://schemas.microsoft.com/office/drawing/2014/main" id="{288E959D-D95A-3562-DEDD-57FF25EA250F}"/>
              </a:ext>
            </a:extLst>
          </p:cNvPr>
          <p:cNvSpPr>
            <a:spLocks noGrp="1"/>
          </p:cNvSpPr>
          <p:nvPr>
            <p:ph idx="1"/>
          </p:nvPr>
        </p:nvSpPr>
        <p:spPr/>
        <p:txBody>
          <a:bodyPr>
            <a:normAutofit/>
          </a:bodyPr>
          <a:lstStyle/>
          <a:p>
            <a:r>
              <a:rPr lang="it-IT" sz="2400" b="1" dirty="0">
                <a:effectLst/>
                <a:latin typeface="Verdana" panose="020B0604030504040204" pitchFamily="34" charset="0"/>
                <a:ea typeface="Verdana" panose="020B0604030504040204" pitchFamily="34" charset="0"/>
                <a:cs typeface="Verdana" panose="020B0604030504040204" pitchFamily="34" charset="0"/>
              </a:rPr>
              <a:t>Tutti gli amministratori - a prescindere dalla natura del benchmark che forniscono come critico, significativo o non significativo - </a:t>
            </a:r>
            <a:r>
              <a:rPr lang="it-IT" sz="2400" b="1" dirty="0">
                <a:solidFill>
                  <a:srgbClr val="FF0000"/>
                </a:solidFill>
                <a:effectLst/>
                <a:latin typeface="Verdana" panose="020B0604030504040204" pitchFamily="34" charset="0"/>
                <a:ea typeface="Verdana" panose="020B0604030504040204" pitchFamily="34" charset="0"/>
                <a:cs typeface="Verdana" panose="020B0604030504040204" pitchFamily="34" charset="0"/>
              </a:rPr>
              <a:t>devono comunicare, insieme agli altri elementi chiave delle loro metodologie, se queste riflettono i fattori ESG </a:t>
            </a:r>
            <a:r>
              <a:rPr lang="it-IT" sz="2400" b="1" dirty="0">
                <a:effectLst/>
                <a:latin typeface="Verdana" panose="020B0604030504040204" pitchFamily="34" charset="0"/>
                <a:ea typeface="Verdana" panose="020B0604030504040204" pitchFamily="34" charset="0"/>
                <a:cs typeface="Verdana" panose="020B0604030504040204" pitchFamily="34" charset="0"/>
              </a:rPr>
              <a:t>(articolo 13, paragrafo 1, lettera d), del regolamento sui benchmark; regolamento (UE) 2020/1817). </a:t>
            </a:r>
          </a:p>
          <a:p>
            <a:pPr marL="0" indent="0">
              <a:buNone/>
            </a:pPr>
            <a:endParaRPr lang="it-IT" sz="1800" b="1" dirty="0">
              <a:effectLst/>
              <a:latin typeface="Verdana" panose="020B0604030504040204" pitchFamily="34" charset="0"/>
              <a:ea typeface="Verdana" panose="020B0604030504040204" pitchFamily="34" charset="0"/>
              <a:cs typeface="Verdana" panose="020B0604030504040204" pitchFamily="34" charset="0"/>
            </a:endParaRPr>
          </a:p>
        </p:txBody>
      </p:sp>
      <p:sp>
        <p:nvSpPr>
          <p:cNvPr id="4" name="Segnaposto numero diapositiva 3">
            <a:extLst>
              <a:ext uri="{FF2B5EF4-FFF2-40B4-BE49-F238E27FC236}">
                <a16:creationId xmlns:a16="http://schemas.microsoft.com/office/drawing/2014/main" id="{F952A13F-0964-BD11-3B1E-CA2B77390C43}"/>
              </a:ext>
            </a:extLst>
          </p:cNvPr>
          <p:cNvSpPr>
            <a:spLocks noGrp="1"/>
          </p:cNvSpPr>
          <p:nvPr>
            <p:ph type="sldNum" sz="quarter" idx="12"/>
          </p:nvPr>
        </p:nvSpPr>
        <p:spPr/>
        <p:txBody>
          <a:bodyPr/>
          <a:lstStyle/>
          <a:p>
            <a:fld id="{687643BB-03DC-1E4C-B41C-8DC286ADACEE}" type="slidenum">
              <a:rPr lang="en-GB" smtClean="0"/>
              <a:t>34</a:t>
            </a:fld>
            <a:endParaRPr lang="en-GB"/>
          </a:p>
        </p:txBody>
      </p:sp>
      <p:pic>
        <p:nvPicPr>
          <p:cNvPr id="5" name="Immagine 4" descr="Immagine che contiene testo&#10;&#10;Descrizione generata automaticamente">
            <a:extLst>
              <a:ext uri="{FF2B5EF4-FFF2-40B4-BE49-F238E27FC236}">
                <a16:creationId xmlns:a16="http://schemas.microsoft.com/office/drawing/2014/main" id="{FF9B9F20-F75C-21A5-8BCF-23594DAD3685}"/>
              </a:ext>
            </a:extLst>
          </p:cNvPr>
          <p:cNvPicPr>
            <a:picLocks noChangeAspect="1"/>
          </p:cNvPicPr>
          <p:nvPr/>
        </p:nvPicPr>
        <p:blipFill>
          <a:blip r:embed="rId2"/>
          <a:stretch>
            <a:fillRect/>
          </a:stretch>
        </p:blipFill>
        <p:spPr>
          <a:xfrm rot="19499005">
            <a:off x="1953119" y="4514629"/>
            <a:ext cx="1648723" cy="1645854"/>
          </a:xfrm>
          <a:prstGeom prst="rect">
            <a:avLst/>
          </a:prstGeom>
        </p:spPr>
      </p:pic>
      <p:sp>
        <p:nvSpPr>
          <p:cNvPr id="6" name="CasellaDiTesto 5">
            <a:extLst>
              <a:ext uri="{FF2B5EF4-FFF2-40B4-BE49-F238E27FC236}">
                <a16:creationId xmlns:a16="http://schemas.microsoft.com/office/drawing/2014/main" id="{2EEED550-721D-A224-839E-D6551B235FF8}"/>
              </a:ext>
            </a:extLst>
          </p:cNvPr>
          <p:cNvSpPr txBox="1"/>
          <p:nvPr/>
        </p:nvSpPr>
        <p:spPr>
          <a:xfrm rot="19155397">
            <a:off x="6551378" y="4430848"/>
            <a:ext cx="6194324" cy="461665"/>
          </a:xfrm>
          <a:prstGeom prst="rect">
            <a:avLst/>
          </a:prstGeom>
          <a:noFill/>
        </p:spPr>
        <p:txBody>
          <a:bodyPr wrap="none" rtlCol="0">
            <a:spAutoFit/>
          </a:bodyPr>
          <a:lstStyle/>
          <a:p>
            <a:r>
              <a:rPr lang="it-IT" sz="2400" b="1" dirty="0">
                <a:solidFill>
                  <a:srgbClr val="FF0000"/>
                </a:solidFill>
                <a:latin typeface="Verdana" panose="020B0604030504040204" pitchFamily="34" charset="0"/>
                <a:ea typeface="Verdana" panose="020B0604030504040204" pitchFamily="34" charset="0"/>
                <a:cs typeface="Verdana" panose="020B0604030504040204" pitchFamily="34" charset="0"/>
              </a:rPr>
              <a:t>ELEMENTO CHIAVE PER I GESTORI</a:t>
            </a:r>
          </a:p>
        </p:txBody>
      </p:sp>
    </p:spTree>
    <p:extLst>
      <p:ext uri="{BB962C8B-B14F-4D97-AF65-F5344CB8AC3E}">
        <p14:creationId xmlns:p14="http://schemas.microsoft.com/office/powerpoint/2010/main" val="85306407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9A71CC5-B450-3290-6D3F-2748597DC150}"/>
              </a:ext>
            </a:extLst>
          </p:cNvPr>
          <p:cNvSpPr>
            <a:spLocks noGrp="1"/>
          </p:cNvSpPr>
          <p:nvPr>
            <p:ph type="title"/>
          </p:nvPr>
        </p:nvSpPr>
        <p:spPr>
          <a:xfrm>
            <a:off x="838200" y="365125"/>
            <a:ext cx="10515600" cy="648129"/>
          </a:xfrm>
        </p:spPr>
        <p:txBody>
          <a:bodyPr>
            <a:normAutofit fontScale="90000"/>
          </a:bodyPr>
          <a:lstStyle/>
          <a:p>
            <a:r>
              <a:rPr lang="en-GB" dirty="0"/>
              <a:t>La </a:t>
            </a:r>
            <a:r>
              <a:rPr lang="en-GB" dirty="0" err="1"/>
              <a:t>trasparenza</a:t>
            </a:r>
            <a:r>
              <a:rPr lang="en-GB" dirty="0"/>
              <a:t> </a:t>
            </a:r>
            <a:r>
              <a:rPr lang="en-GB" dirty="0" err="1"/>
              <a:t>dei</a:t>
            </a:r>
            <a:r>
              <a:rPr lang="en-GB" dirty="0"/>
              <a:t> benchmark</a:t>
            </a:r>
          </a:p>
        </p:txBody>
      </p:sp>
      <p:sp>
        <p:nvSpPr>
          <p:cNvPr id="3" name="Segnaposto contenuto 2">
            <a:extLst>
              <a:ext uri="{FF2B5EF4-FFF2-40B4-BE49-F238E27FC236}">
                <a16:creationId xmlns:a16="http://schemas.microsoft.com/office/drawing/2014/main" id="{288E959D-D95A-3562-DEDD-57FF25EA250F}"/>
              </a:ext>
            </a:extLst>
          </p:cNvPr>
          <p:cNvSpPr>
            <a:spLocks noGrp="1"/>
          </p:cNvSpPr>
          <p:nvPr>
            <p:ph idx="1"/>
          </p:nvPr>
        </p:nvSpPr>
        <p:spPr/>
        <p:txBody>
          <a:bodyPr>
            <a:normAutofit/>
          </a:bodyPr>
          <a:lstStyle/>
          <a:p>
            <a:r>
              <a:rPr lang="it-IT" sz="1800" b="1" dirty="0">
                <a:effectLst/>
                <a:latin typeface="Verdana" panose="020B0604030504040204" pitchFamily="34" charset="0"/>
                <a:ea typeface="Verdana" panose="020B0604030504040204" pitchFamily="34" charset="0"/>
                <a:cs typeface="Verdana" panose="020B0604030504040204" pitchFamily="34" charset="0"/>
              </a:rPr>
              <a:t>La caratteristica più evidente della strategia normativa europea sugli indici di sostenibilità è, tuttavia, la creazione di </a:t>
            </a:r>
            <a:r>
              <a:rPr lang="it-IT" sz="1800" b="1" dirty="0">
                <a:solidFill>
                  <a:srgbClr val="FF0000"/>
                </a:solidFill>
                <a:effectLst/>
                <a:latin typeface="Verdana" panose="020B0604030504040204" pitchFamily="34" charset="0"/>
                <a:ea typeface="Verdana" panose="020B0604030504040204" pitchFamily="34" charset="0"/>
                <a:cs typeface="Verdana" panose="020B0604030504040204" pitchFamily="34" charset="0"/>
              </a:rPr>
              <a:t>etichette standardizzate per i benchmark. </a:t>
            </a:r>
          </a:p>
          <a:p>
            <a:pPr marL="0" indent="0">
              <a:buNone/>
            </a:pPr>
            <a:endParaRPr lang="it-IT" sz="1800" b="1" dirty="0">
              <a:effectLst/>
              <a:latin typeface="Verdana" panose="020B0604030504040204" pitchFamily="34" charset="0"/>
              <a:ea typeface="Verdana" panose="020B0604030504040204" pitchFamily="34" charset="0"/>
              <a:cs typeface="Verdana" panose="020B0604030504040204" pitchFamily="34" charset="0"/>
            </a:endParaRPr>
          </a:p>
          <a:p>
            <a:r>
              <a:rPr lang="it-IT" sz="1800" b="1" dirty="0">
                <a:effectLst/>
                <a:latin typeface="Verdana" panose="020B0604030504040204" pitchFamily="34" charset="0"/>
                <a:ea typeface="Verdana" panose="020B0604030504040204" pitchFamily="34" charset="0"/>
                <a:cs typeface="Verdana" panose="020B0604030504040204" pitchFamily="34" charset="0"/>
              </a:rPr>
              <a:t>Ancora una volta, i fallimenti di secondo grado del mercato spiegano questa strategia. Poiché i benchmark stessi possono essere soggetti a informazioni asimmetriche, la definizione di etichette facilita l'aggregazione e la condivisione di informazioni sulla qualità, in termini di impatto ESG, degli indici che decidono di adottare tali etichette. </a:t>
            </a:r>
          </a:p>
          <a:p>
            <a:endParaRPr lang="it-IT" sz="1800" b="1" dirty="0">
              <a:effectLst/>
              <a:latin typeface="Verdana" panose="020B0604030504040204" pitchFamily="34" charset="0"/>
              <a:ea typeface="Verdana" panose="020B0604030504040204" pitchFamily="34" charset="0"/>
              <a:cs typeface="Verdana" panose="020B0604030504040204" pitchFamily="34" charset="0"/>
            </a:endParaRPr>
          </a:p>
          <a:p>
            <a:r>
              <a:rPr lang="it-IT" sz="1800" b="1" dirty="0">
                <a:effectLst/>
                <a:latin typeface="Verdana" panose="020B0604030504040204" pitchFamily="34" charset="0"/>
                <a:ea typeface="Verdana" panose="020B0604030504040204" pitchFamily="34" charset="0"/>
                <a:cs typeface="Verdana" panose="020B0604030504040204" pitchFamily="34" charset="0"/>
              </a:rPr>
              <a:t>Le </a:t>
            </a:r>
            <a:r>
              <a:rPr lang="it-IT" sz="1800" b="1" dirty="0">
                <a:solidFill>
                  <a:srgbClr val="FF0000"/>
                </a:solidFill>
                <a:effectLst/>
                <a:latin typeface="Verdana" panose="020B0604030504040204" pitchFamily="34" charset="0"/>
                <a:ea typeface="Verdana" panose="020B0604030504040204" pitchFamily="34" charset="0"/>
                <a:cs typeface="Verdana" panose="020B0604030504040204" pitchFamily="34" charset="0"/>
              </a:rPr>
              <a:t>modifiche del 2019 al regolamento sui benchmark </a:t>
            </a:r>
            <a:r>
              <a:rPr lang="it-IT" sz="1800" b="1" dirty="0">
                <a:effectLst/>
                <a:latin typeface="Verdana" panose="020B0604030504040204" pitchFamily="34" charset="0"/>
                <a:ea typeface="Verdana" panose="020B0604030504040204" pitchFamily="34" charset="0"/>
                <a:cs typeface="Verdana" panose="020B0604030504040204" pitchFamily="34" charset="0"/>
              </a:rPr>
              <a:t>hanno aggiunto due etichette caratterizzate dall'inclusione di obiettivi legati alle emissioni di carbonio nella selezione degli asset sottostanti. Le due etichette si differenziano in base all'ambizione degli obiettivi, ma condividono anche molte caratteristiche.</a:t>
            </a:r>
            <a:endParaRPr lang="en-GB" b="1" dirty="0">
              <a:latin typeface="Verdana" panose="020B0604030504040204" pitchFamily="34" charset="0"/>
              <a:ea typeface="Verdana" panose="020B0604030504040204" pitchFamily="34" charset="0"/>
              <a:cs typeface="Verdana" panose="020B0604030504040204" pitchFamily="34" charset="0"/>
            </a:endParaRPr>
          </a:p>
        </p:txBody>
      </p:sp>
      <p:sp>
        <p:nvSpPr>
          <p:cNvPr id="4" name="Segnaposto numero diapositiva 3">
            <a:extLst>
              <a:ext uri="{FF2B5EF4-FFF2-40B4-BE49-F238E27FC236}">
                <a16:creationId xmlns:a16="http://schemas.microsoft.com/office/drawing/2014/main" id="{F952A13F-0964-BD11-3B1E-CA2B77390C43}"/>
              </a:ext>
            </a:extLst>
          </p:cNvPr>
          <p:cNvSpPr>
            <a:spLocks noGrp="1"/>
          </p:cNvSpPr>
          <p:nvPr>
            <p:ph type="sldNum" sz="quarter" idx="12"/>
          </p:nvPr>
        </p:nvSpPr>
        <p:spPr/>
        <p:txBody>
          <a:bodyPr/>
          <a:lstStyle/>
          <a:p>
            <a:fld id="{687643BB-03DC-1E4C-B41C-8DC286ADACEE}" type="slidenum">
              <a:rPr lang="en-GB" smtClean="0"/>
              <a:t>35</a:t>
            </a:fld>
            <a:endParaRPr lang="en-GB"/>
          </a:p>
        </p:txBody>
      </p:sp>
    </p:spTree>
    <p:extLst>
      <p:ext uri="{BB962C8B-B14F-4D97-AF65-F5344CB8AC3E}">
        <p14:creationId xmlns:p14="http://schemas.microsoft.com/office/powerpoint/2010/main" val="213722667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FA0374D-34AF-9A18-1656-EBD2D75B7A46}"/>
              </a:ext>
            </a:extLst>
          </p:cNvPr>
          <p:cNvSpPr>
            <a:spLocks noGrp="1"/>
          </p:cNvSpPr>
          <p:nvPr>
            <p:ph type="title"/>
          </p:nvPr>
        </p:nvSpPr>
        <p:spPr/>
        <p:txBody>
          <a:bodyPr/>
          <a:lstStyle/>
          <a:p>
            <a:endParaRPr lang="en-GB"/>
          </a:p>
        </p:txBody>
      </p:sp>
      <p:sp>
        <p:nvSpPr>
          <p:cNvPr id="3" name="Segnaposto contenuto 2">
            <a:extLst>
              <a:ext uri="{FF2B5EF4-FFF2-40B4-BE49-F238E27FC236}">
                <a16:creationId xmlns:a16="http://schemas.microsoft.com/office/drawing/2014/main" id="{C862D637-274B-7DE3-575E-57F8B5638954}"/>
              </a:ext>
            </a:extLst>
          </p:cNvPr>
          <p:cNvSpPr>
            <a:spLocks noGrp="1"/>
          </p:cNvSpPr>
          <p:nvPr>
            <p:ph idx="1"/>
          </p:nvPr>
        </p:nvSpPr>
        <p:spPr/>
        <p:txBody>
          <a:bodyPr>
            <a:normAutofit/>
          </a:bodyPr>
          <a:lstStyle/>
          <a:p>
            <a:r>
              <a:rPr lang="it-IT" sz="1800" b="1" dirty="0" err="1">
                <a:effectLst/>
                <a:latin typeface="Verdana" panose="020B0604030504040204" pitchFamily="34" charset="0"/>
                <a:ea typeface="Verdana" panose="020B0604030504040204" pitchFamily="34" charset="0"/>
                <a:cs typeface="Verdana" panose="020B0604030504040204" pitchFamily="34" charset="0"/>
              </a:rPr>
              <a:t>ll</a:t>
            </a:r>
            <a:r>
              <a:rPr lang="it-IT" sz="1800" b="1" dirty="0">
                <a:effectLst/>
                <a:latin typeface="Verdana" panose="020B0604030504040204" pitchFamily="34" charset="0"/>
                <a:ea typeface="Verdana" panose="020B0604030504040204" pitchFamily="34" charset="0"/>
                <a:cs typeface="Verdana" panose="020B0604030504040204" pitchFamily="34" charset="0"/>
              </a:rPr>
              <a:t> benchmark più ambizioso, denominato "</a:t>
            </a:r>
            <a:r>
              <a:rPr lang="it-IT" sz="1800" b="1" dirty="0">
                <a:solidFill>
                  <a:srgbClr val="FF0000"/>
                </a:solidFill>
                <a:effectLst/>
                <a:latin typeface="Verdana" panose="020B0604030504040204" pitchFamily="34" charset="0"/>
                <a:ea typeface="Verdana" panose="020B0604030504040204" pitchFamily="34" charset="0"/>
                <a:cs typeface="Verdana" panose="020B0604030504040204" pitchFamily="34" charset="0"/>
              </a:rPr>
              <a:t>EU Paris-</a:t>
            </a:r>
            <a:r>
              <a:rPr lang="it-IT" sz="1800" b="1" dirty="0" err="1">
                <a:solidFill>
                  <a:srgbClr val="FF0000"/>
                </a:solidFill>
                <a:effectLst/>
                <a:latin typeface="Verdana" panose="020B0604030504040204" pitchFamily="34" charset="0"/>
                <a:ea typeface="Verdana" panose="020B0604030504040204" pitchFamily="34" charset="0"/>
                <a:cs typeface="Verdana" panose="020B0604030504040204" pitchFamily="34" charset="0"/>
              </a:rPr>
              <a:t>aligned</a:t>
            </a:r>
            <a:r>
              <a:rPr lang="it-IT" sz="1800" b="1" dirty="0">
                <a:solidFill>
                  <a:srgbClr val="FF0000"/>
                </a:solidFill>
                <a:effectLst/>
                <a:latin typeface="Verdana" panose="020B0604030504040204" pitchFamily="34" charset="0"/>
                <a:ea typeface="Verdana" panose="020B0604030504040204" pitchFamily="34" charset="0"/>
                <a:cs typeface="Verdana" panose="020B0604030504040204" pitchFamily="34" charset="0"/>
              </a:rPr>
              <a:t> Benchmark</a:t>
            </a:r>
            <a:r>
              <a:rPr lang="it-IT" sz="1800" b="1" dirty="0">
                <a:effectLst/>
                <a:latin typeface="Verdana" panose="020B0604030504040204" pitchFamily="34" charset="0"/>
                <a:ea typeface="Verdana" panose="020B0604030504040204" pitchFamily="34" charset="0"/>
                <a:cs typeface="Verdana" panose="020B0604030504040204" pitchFamily="34" charset="0"/>
              </a:rPr>
              <a:t>’", identifica dei benchmark che selezionano attività che, nel loro insieme, dovrebbero consentire di raggiungere l'obiettivo dell'Accordo di Parigi di mantenere l'aumento della temperatura globale ben al di sotto dei 2 °C (e possibilmente di 1,5 °C) rispetto ai livelli preindustriali (articolo 3, paragrafo 1, punto 23b del regolamento sui benchmark). </a:t>
            </a:r>
          </a:p>
          <a:p>
            <a:endParaRPr lang="it-IT" sz="1800" b="1" dirty="0">
              <a:latin typeface="Verdana" panose="020B0604030504040204" pitchFamily="34" charset="0"/>
              <a:ea typeface="Verdana" panose="020B0604030504040204" pitchFamily="34" charset="0"/>
              <a:cs typeface="Verdana" panose="020B0604030504040204" pitchFamily="34" charset="0"/>
            </a:endParaRPr>
          </a:p>
          <a:p>
            <a:r>
              <a:rPr lang="it-IT" sz="1800" b="1" dirty="0">
                <a:effectLst/>
                <a:latin typeface="Verdana" panose="020B0604030504040204" pitchFamily="34" charset="0"/>
                <a:ea typeface="Verdana" panose="020B0604030504040204" pitchFamily="34" charset="0"/>
                <a:cs typeface="Verdana" panose="020B0604030504040204" pitchFamily="34" charset="0"/>
              </a:rPr>
              <a:t>L'intensità delle emissioni di gas a effetto serra connesse alle attività sottostanti deve essere inferiore di almeno il 50% a quella dell'universo investibile (articolo 11 del regolamento (UE) 2020/1818). Il benchmark è inoltre soggetto al principio di "non nuocere in modo significativo" in relazione ad altri obiettivi ESG, che comporta l'esclusione di investimenti in società critiche. Ciò include le società che producono armi controverse o che derivano una percentuale predefinita dei loro ricavi da attività legate ai combustibili fossili (articolo 12 del Regolamento (UE) 2020/1818). </a:t>
            </a:r>
          </a:p>
          <a:p>
            <a:endParaRPr lang="it-IT" sz="1800" b="1" dirty="0">
              <a:effectLst/>
              <a:latin typeface="Verdana" panose="020B0604030504040204" pitchFamily="34" charset="0"/>
              <a:ea typeface="Verdana" panose="020B0604030504040204" pitchFamily="34" charset="0"/>
              <a:cs typeface="Verdana" panose="020B0604030504040204" pitchFamily="34" charset="0"/>
            </a:endParaRPr>
          </a:p>
        </p:txBody>
      </p:sp>
      <p:sp>
        <p:nvSpPr>
          <p:cNvPr id="4" name="Segnaposto numero diapositiva 3">
            <a:extLst>
              <a:ext uri="{FF2B5EF4-FFF2-40B4-BE49-F238E27FC236}">
                <a16:creationId xmlns:a16="http://schemas.microsoft.com/office/drawing/2014/main" id="{0725AA06-CF3E-87D4-2B4B-C5B000447806}"/>
              </a:ext>
            </a:extLst>
          </p:cNvPr>
          <p:cNvSpPr>
            <a:spLocks noGrp="1"/>
          </p:cNvSpPr>
          <p:nvPr>
            <p:ph type="sldNum" sz="quarter" idx="12"/>
          </p:nvPr>
        </p:nvSpPr>
        <p:spPr/>
        <p:txBody>
          <a:bodyPr/>
          <a:lstStyle/>
          <a:p>
            <a:fld id="{687643BB-03DC-1E4C-B41C-8DC286ADACEE}" type="slidenum">
              <a:rPr lang="en-GB" smtClean="0"/>
              <a:t>36</a:t>
            </a:fld>
            <a:endParaRPr lang="en-GB"/>
          </a:p>
        </p:txBody>
      </p:sp>
    </p:spTree>
    <p:extLst>
      <p:ext uri="{BB962C8B-B14F-4D97-AF65-F5344CB8AC3E}">
        <p14:creationId xmlns:p14="http://schemas.microsoft.com/office/powerpoint/2010/main" val="219530610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FA0374D-34AF-9A18-1656-EBD2D75B7A46}"/>
              </a:ext>
            </a:extLst>
          </p:cNvPr>
          <p:cNvSpPr>
            <a:spLocks noGrp="1"/>
          </p:cNvSpPr>
          <p:nvPr>
            <p:ph type="title"/>
          </p:nvPr>
        </p:nvSpPr>
        <p:spPr/>
        <p:txBody>
          <a:bodyPr/>
          <a:lstStyle/>
          <a:p>
            <a:endParaRPr lang="en-GB"/>
          </a:p>
        </p:txBody>
      </p:sp>
      <p:sp>
        <p:nvSpPr>
          <p:cNvPr id="3" name="Segnaposto contenuto 2">
            <a:extLst>
              <a:ext uri="{FF2B5EF4-FFF2-40B4-BE49-F238E27FC236}">
                <a16:creationId xmlns:a16="http://schemas.microsoft.com/office/drawing/2014/main" id="{C862D637-274B-7DE3-575E-57F8B5638954}"/>
              </a:ext>
            </a:extLst>
          </p:cNvPr>
          <p:cNvSpPr>
            <a:spLocks noGrp="1"/>
          </p:cNvSpPr>
          <p:nvPr>
            <p:ph idx="1"/>
          </p:nvPr>
        </p:nvSpPr>
        <p:spPr/>
        <p:txBody>
          <a:bodyPr>
            <a:normAutofit/>
          </a:bodyPr>
          <a:lstStyle/>
          <a:p>
            <a:endParaRPr lang="it-IT" sz="1800" b="1" dirty="0">
              <a:effectLst/>
              <a:latin typeface="Verdana" panose="020B0604030504040204" pitchFamily="34" charset="0"/>
              <a:ea typeface="Verdana" panose="020B0604030504040204" pitchFamily="34" charset="0"/>
              <a:cs typeface="Verdana" panose="020B0604030504040204" pitchFamily="34" charset="0"/>
            </a:endParaRPr>
          </a:p>
          <a:p>
            <a:r>
              <a:rPr lang="it-IT" sz="1800" b="1" dirty="0">
                <a:effectLst/>
                <a:latin typeface="Verdana" panose="020B0604030504040204" pitchFamily="34" charset="0"/>
                <a:ea typeface="Verdana" panose="020B0604030504040204" pitchFamily="34" charset="0"/>
                <a:cs typeface="Verdana" panose="020B0604030504040204" pitchFamily="34" charset="0"/>
              </a:rPr>
              <a:t>L'altra categoria di benchmark è lo "</a:t>
            </a:r>
            <a:r>
              <a:rPr lang="it-IT" sz="1800" b="1" dirty="0">
                <a:solidFill>
                  <a:srgbClr val="FF0000"/>
                </a:solidFill>
                <a:effectLst/>
                <a:latin typeface="Verdana" panose="020B0604030504040204" pitchFamily="34" charset="0"/>
                <a:ea typeface="Verdana" panose="020B0604030504040204" pitchFamily="34" charset="0"/>
                <a:cs typeface="Verdana" panose="020B0604030504040204" pitchFamily="34" charset="0"/>
              </a:rPr>
              <a:t>EU </a:t>
            </a:r>
            <a:r>
              <a:rPr lang="it-IT" sz="1800" b="1" dirty="0" err="1">
                <a:solidFill>
                  <a:srgbClr val="FF0000"/>
                </a:solidFill>
                <a:effectLst/>
                <a:latin typeface="Verdana" panose="020B0604030504040204" pitchFamily="34" charset="0"/>
                <a:ea typeface="Verdana" panose="020B0604030504040204" pitchFamily="34" charset="0"/>
                <a:cs typeface="Verdana" panose="020B0604030504040204" pitchFamily="34" charset="0"/>
              </a:rPr>
              <a:t>Climate</a:t>
            </a:r>
            <a:r>
              <a:rPr lang="it-IT" sz="1800" b="1" dirty="0">
                <a:solidFill>
                  <a:srgbClr val="FF0000"/>
                </a:solidFill>
                <a:effectLst/>
                <a:latin typeface="Verdana" panose="020B0604030504040204" pitchFamily="34" charset="0"/>
                <a:ea typeface="Verdana" panose="020B0604030504040204" pitchFamily="34" charset="0"/>
                <a:cs typeface="Verdana" panose="020B0604030504040204" pitchFamily="34" charset="0"/>
              </a:rPr>
              <a:t> </a:t>
            </a:r>
            <a:r>
              <a:rPr lang="it-IT" sz="1800" b="1" dirty="0" err="1">
                <a:solidFill>
                  <a:srgbClr val="FF0000"/>
                </a:solidFill>
                <a:effectLst/>
                <a:latin typeface="Verdana" panose="020B0604030504040204" pitchFamily="34" charset="0"/>
                <a:ea typeface="Verdana" panose="020B0604030504040204" pitchFamily="34" charset="0"/>
                <a:cs typeface="Verdana" panose="020B0604030504040204" pitchFamily="34" charset="0"/>
              </a:rPr>
              <a:t>Transition</a:t>
            </a:r>
            <a:r>
              <a:rPr lang="it-IT" sz="1800" b="1" dirty="0">
                <a:solidFill>
                  <a:srgbClr val="FF0000"/>
                </a:solidFill>
                <a:effectLst/>
                <a:latin typeface="Verdana" panose="020B0604030504040204" pitchFamily="34" charset="0"/>
                <a:ea typeface="Verdana" panose="020B0604030504040204" pitchFamily="34" charset="0"/>
                <a:cs typeface="Verdana" panose="020B0604030504040204" pitchFamily="34" charset="0"/>
              </a:rPr>
              <a:t> </a:t>
            </a:r>
            <a:r>
              <a:rPr lang="it-IT" sz="1800" b="1" dirty="0" err="1">
                <a:solidFill>
                  <a:srgbClr val="FF0000"/>
                </a:solidFill>
                <a:effectLst/>
                <a:latin typeface="Verdana" panose="020B0604030504040204" pitchFamily="34" charset="0"/>
                <a:ea typeface="Verdana" panose="020B0604030504040204" pitchFamily="34" charset="0"/>
                <a:cs typeface="Verdana" panose="020B0604030504040204" pitchFamily="34" charset="0"/>
              </a:rPr>
              <a:t>Benchmarks</a:t>
            </a:r>
            <a:r>
              <a:rPr lang="it-IT" sz="1800" b="1" dirty="0">
                <a:effectLst/>
                <a:latin typeface="Verdana" panose="020B0604030504040204" pitchFamily="34" charset="0"/>
                <a:ea typeface="Verdana" panose="020B0604030504040204" pitchFamily="34" charset="0"/>
                <a:cs typeface="Verdana" panose="020B0604030504040204" pitchFamily="34" charset="0"/>
              </a:rPr>
              <a:t>’ ". </a:t>
            </a:r>
          </a:p>
          <a:p>
            <a:r>
              <a:rPr lang="it-IT" sz="1800" b="1" dirty="0">
                <a:effectLst/>
                <a:latin typeface="Verdana" panose="020B0604030504040204" pitchFamily="34" charset="0"/>
                <a:ea typeface="Verdana" panose="020B0604030504040204" pitchFamily="34" charset="0"/>
                <a:cs typeface="Verdana" panose="020B0604030504040204" pitchFamily="34" charset="0"/>
              </a:rPr>
              <a:t>In questo caso, l'intensità delle emissioni di gas a effetto serra collegate alle attività sottostanti deve essere, in modo meno ambizioso, inferiore di almeno il 30% a quella dell'universo investibile (articolo 9 del Regolamento (UE) 2020/1818). Proprio come i Benchmark UE allineati a Parigi, i Benchmark UE per la transizione climatica sono tenuti a escludere alcune società, ma l'ambito di esclusione è più ristretto (ad esempio, sono esclusi i produttori di armi controverse, ma non le società che traggono i loro ricavi dai combustibili fossili); tuttavia, devono avere una politica relativa a ulteriori esclusioni e rendere pubblica tale politica con le loro metodologie (articolo 10 del Regolamento (UE) 2020/1818). Una disposizione di soft </a:t>
            </a:r>
            <a:r>
              <a:rPr lang="it-IT" sz="1800" b="1" dirty="0" err="1">
                <a:effectLst/>
                <a:latin typeface="Verdana" panose="020B0604030504040204" pitchFamily="34" charset="0"/>
                <a:ea typeface="Verdana" panose="020B0604030504040204" pitchFamily="34" charset="0"/>
                <a:cs typeface="Verdana" panose="020B0604030504040204" pitchFamily="34" charset="0"/>
              </a:rPr>
              <a:t>law</a:t>
            </a:r>
            <a:r>
              <a:rPr lang="it-IT" sz="1800" b="1" dirty="0">
                <a:effectLst/>
                <a:latin typeface="Verdana" panose="020B0604030504040204" pitchFamily="34" charset="0"/>
                <a:ea typeface="Verdana" panose="020B0604030504040204" pitchFamily="34" charset="0"/>
                <a:cs typeface="Verdana" panose="020B0604030504040204" pitchFamily="34" charset="0"/>
              </a:rPr>
              <a:t> ha incoraggiato con successo la creazione di benchmark UE per la transizione climatica, chiedendo agli amministratori di benchmark significativi di "sforzarsi di fornire uno o più" di tali benchmark entro il 1° gennaio 2022 (articolo 19d del regolamento sui benchmark).</a:t>
            </a:r>
            <a:endParaRPr lang="en-GB" b="1" dirty="0">
              <a:latin typeface="Verdana" panose="020B0604030504040204" pitchFamily="34" charset="0"/>
              <a:ea typeface="Verdana" panose="020B0604030504040204" pitchFamily="34" charset="0"/>
              <a:cs typeface="Verdana" panose="020B0604030504040204" pitchFamily="34" charset="0"/>
            </a:endParaRPr>
          </a:p>
        </p:txBody>
      </p:sp>
      <p:sp>
        <p:nvSpPr>
          <p:cNvPr id="4" name="Segnaposto numero diapositiva 3">
            <a:extLst>
              <a:ext uri="{FF2B5EF4-FFF2-40B4-BE49-F238E27FC236}">
                <a16:creationId xmlns:a16="http://schemas.microsoft.com/office/drawing/2014/main" id="{F5FC6527-971F-5A75-B906-12B1C40034BF}"/>
              </a:ext>
            </a:extLst>
          </p:cNvPr>
          <p:cNvSpPr>
            <a:spLocks noGrp="1"/>
          </p:cNvSpPr>
          <p:nvPr>
            <p:ph type="sldNum" sz="quarter" idx="12"/>
          </p:nvPr>
        </p:nvSpPr>
        <p:spPr/>
        <p:txBody>
          <a:bodyPr/>
          <a:lstStyle/>
          <a:p>
            <a:fld id="{687643BB-03DC-1E4C-B41C-8DC286ADACEE}" type="slidenum">
              <a:rPr lang="en-GB" smtClean="0"/>
              <a:t>37</a:t>
            </a:fld>
            <a:endParaRPr lang="en-GB"/>
          </a:p>
        </p:txBody>
      </p:sp>
    </p:spTree>
    <p:extLst>
      <p:ext uri="{BB962C8B-B14F-4D97-AF65-F5344CB8AC3E}">
        <p14:creationId xmlns:p14="http://schemas.microsoft.com/office/powerpoint/2010/main" val="102231551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3D3E35D-D64C-27F0-0661-7B30E83FBB20}"/>
              </a:ext>
            </a:extLst>
          </p:cNvPr>
          <p:cNvSpPr>
            <a:spLocks noGrp="1"/>
          </p:cNvSpPr>
          <p:nvPr>
            <p:ph type="title"/>
          </p:nvPr>
        </p:nvSpPr>
        <p:spPr/>
        <p:txBody>
          <a:bodyPr/>
          <a:lstStyle/>
          <a:p>
            <a:endParaRPr lang="it-IT" dirty="0"/>
          </a:p>
        </p:txBody>
      </p:sp>
      <p:pic>
        <p:nvPicPr>
          <p:cNvPr id="6" name="Segnaposto contenuto 5" descr="Immagine che contiene testo, schermata, Carattere&#10;&#10;Descrizione generata automaticamente">
            <a:extLst>
              <a:ext uri="{FF2B5EF4-FFF2-40B4-BE49-F238E27FC236}">
                <a16:creationId xmlns:a16="http://schemas.microsoft.com/office/drawing/2014/main" id="{892CABFC-32FD-1389-BA35-B6CC5343BBC1}"/>
              </a:ext>
            </a:extLst>
          </p:cNvPr>
          <p:cNvPicPr>
            <a:picLocks noGrp="1" noChangeAspect="1"/>
          </p:cNvPicPr>
          <p:nvPr>
            <p:ph idx="1"/>
          </p:nvPr>
        </p:nvPicPr>
        <p:blipFill>
          <a:blip r:embed="rId2"/>
          <a:stretch>
            <a:fillRect/>
          </a:stretch>
        </p:blipFill>
        <p:spPr>
          <a:xfrm>
            <a:off x="1882587" y="927847"/>
            <a:ext cx="8269941" cy="5249116"/>
          </a:xfrm>
        </p:spPr>
      </p:pic>
      <p:sp>
        <p:nvSpPr>
          <p:cNvPr id="4" name="Segnaposto numero diapositiva 3">
            <a:extLst>
              <a:ext uri="{FF2B5EF4-FFF2-40B4-BE49-F238E27FC236}">
                <a16:creationId xmlns:a16="http://schemas.microsoft.com/office/drawing/2014/main" id="{11297B1B-3662-E348-2642-1560716F2D59}"/>
              </a:ext>
            </a:extLst>
          </p:cNvPr>
          <p:cNvSpPr>
            <a:spLocks noGrp="1"/>
          </p:cNvSpPr>
          <p:nvPr>
            <p:ph type="sldNum" sz="quarter" idx="12"/>
          </p:nvPr>
        </p:nvSpPr>
        <p:spPr/>
        <p:txBody>
          <a:bodyPr/>
          <a:lstStyle/>
          <a:p>
            <a:fld id="{687643BB-03DC-1E4C-B41C-8DC286ADACEE}" type="slidenum">
              <a:rPr lang="en-GB" smtClean="0"/>
              <a:t>38</a:t>
            </a:fld>
            <a:endParaRPr lang="en-GB"/>
          </a:p>
        </p:txBody>
      </p:sp>
    </p:spTree>
    <p:extLst>
      <p:ext uri="{BB962C8B-B14F-4D97-AF65-F5344CB8AC3E}">
        <p14:creationId xmlns:p14="http://schemas.microsoft.com/office/powerpoint/2010/main" val="274471385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B257B50-709C-F4CA-0A5E-7E1CE5B693B4}"/>
              </a:ext>
            </a:extLst>
          </p:cNvPr>
          <p:cNvSpPr>
            <a:spLocks noGrp="1"/>
          </p:cNvSpPr>
          <p:nvPr>
            <p:ph type="title"/>
          </p:nvPr>
        </p:nvSpPr>
        <p:spPr/>
        <p:txBody>
          <a:bodyPr/>
          <a:lstStyle/>
          <a:p>
            <a:pPr algn="ctr"/>
            <a:r>
              <a:rPr lang="it-IT" dirty="0"/>
              <a:t>PARTE III</a:t>
            </a:r>
          </a:p>
        </p:txBody>
      </p:sp>
      <p:sp>
        <p:nvSpPr>
          <p:cNvPr id="3" name="Segnaposto contenuto 2">
            <a:extLst>
              <a:ext uri="{FF2B5EF4-FFF2-40B4-BE49-F238E27FC236}">
                <a16:creationId xmlns:a16="http://schemas.microsoft.com/office/drawing/2014/main" id="{76F4B135-E7E6-18AD-473F-3F2D6BF9A6CE}"/>
              </a:ext>
            </a:extLst>
          </p:cNvPr>
          <p:cNvSpPr>
            <a:spLocks noGrp="1"/>
          </p:cNvSpPr>
          <p:nvPr>
            <p:ph idx="1"/>
          </p:nvPr>
        </p:nvSpPr>
        <p:spPr/>
        <p:txBody>
          <a:bodyPr/>
          <a:lstStyle/>
          <a:p>
            <a:pPr marL="0" indent="0">
              <a:buNone/>
            </a:pPr>
            <a:endParaRPr lang="it-IT" dirty="0"/>
          </a:p>
          <a:p>
            <a:pPr marL="0" indent="0">
              <a:buNone/>
            </a:pPr>
            <a:endParaRPr lang="it-IT" dirty="0"/>
          </a:p>
          <a:p>
            <a:pPr marL="0" indent="0">
              <a:buNone/>
            </a:pPr>
            <a:endParaRPr lang="it-IT" dirty="0"/>
          </a:p>
          <a:p>
            <a:pPr marL="0" indent="0" algn="ctr">
              <a:buNone/>
            </a:pPr>
            <a:r>
              <a:rPr lang="it-IT" b="1" dirty="0">
                <a:solidFill>
                  <a:srgbClr val="FF0000"/>
                </a:solidFill>
                <a:latin typeface="Verdana" panose="020B0604030504040204" pitchFamily="34" charset="0"/>
                <a:ea typeface="Verdana" panose="020B0604030504040204" pitchFamily="34" charset="0"/>
                <a:cs typeface="Verdana" panose="020B0604030504040204" pitchFamily="34" charset="0"/>
              </a:rPr>
              <a:t>ESG BENCHMARK, GESTIONE COLLETTIVA E RESPONSABILITA’ (INCLUSO IL GREENWASHING)</a:t>
            </a:r>
          </a:p>
        </p:txBody>
      </p:sp>
      <p:sp>
        <p:nvSpPr>
          <p:cNvPr id="4" name="Segnaposto numero diapositiva 3">
            <a:extLst>
              <a:ext uri="{FF2B5EF4-FFF2-40B4-BE49-F238E27FC236}">
                <a16:creationId xmlns:a16="http://schemas.microsoft.com/office/drawing/2014/main" id="{76E62F95-5AF9-79F3-20C1-A6F56FE341D0}"/>
              </a:ext>
            </a:extLst>
          </p:cNvPr>
          <p:cNvSpPr>
            <a:spLocks noGrp="1"/>
          </p:cNvSpPr>
          <p:nvPr>
            <p:ph type="sldNum" sz="quarter" idx="12"/>
          </p:nvPr>
        </p:nvSpPr>
        <p:spPr/>
        <p:txBody>
          <a:bodyPr/>
          <a:lstStyle/>
          <a:p>
            <a:fld id="{687643BB-03DC-1E4C-B41C-8DC286ADACEE}" type="slidenum">
              <a:rPr lang="en-GB" smtClean="0"/>
              <a:t>39</a:t>
            </a:fld>
            <a:endParaRPr lang="en-GB"/>
          </a:p>
        </p:txBody>
      </p:sp>
    </p:spTree>
    <p:extLst>
      <p:ext uri="{BB962C8B-B14F-4D97-AF65-F5344CB8AC3E}">
        <p14:creationId xmlns:p14="http://schemas.microsoft.com/office/powerpoint/2010/main" val="46263462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017592B-1DB8-3D4D-927D-DFDD7A7E76CB}"/>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AF998CDE-3E02-9BD1-7473-01B2743D7BA5}"/>
              </a:ext>
            </a:extLst>
          </p:cNvPr>
          <p:cNvSpPr>
            <a:spLocks noGrp="1"/>
          </p:cNvSpPr>
          <p:nvPr>
            <p:ph idx="1"/>
          </p:nvPr>
        </p:nvSpPr>
        <p:spPr/>
        <p:txBody>
          <a:bodyPr>
            <a:noAutofit/>
          </a:bodyPr>
          <a:lstStyle/>
          <a:p>
            <a:r>
              <a:rPr lang="it-IT" sz="2400" b="1" dirty="0">
                <a:solidFill>
                  <a:srgbClr val="FF0000"/>
                </a:solidFill>
                <a:latin typeface="Verdana" panose="020B0604030504040204" pitchFamily="34" charset="0"/>
                <a:ea typeface="Verdana" panose="020B0604030504040204" pitchFamily="34" charset="0"/>
                <a:cs typeface="Verdana" panose="020B0604030504040204" pitchFamily="34" charset="0"/>
              </a:rPr>
              <a:t>FONDI PASSIVI</a:t>
            </a:r>
          </a:p>
          <a:p>
            <a:endParaRPr lang="it-IT" sz="2400" dirty="0">
              <a:latin typeface="Verdana" panose="020B0604030504040204" pitchFamily="34" charset="0"/>
              <a:ea typeface="Verdana" panose="020B0604030504040204" pitchFamily="34" charset="0"/>
              <a:cs typeface="Verdana" panose="020B0604030504040204" pitchFamily="34" charset="0"/>
            </a:endParaRPr>
          </a:p>
          <a:p>
            <a:r>
              <a:rPr lang="it-IT" sz="2400" dirty="0">
                <a:latin typeface="Verdana" panose="020B0604030504040204" pitchFamily="34" charset="0"/>
                <a:ea typeface="Verdana" panose="020B0604030504040204" pitchFamily="34" charset="0"/>
                <a:cs typeface="Verdana" panose="020B0604030504040204" pitchFamily="34" charset="0"/>
              </a:rPr>
              <a:t>Benchmark come </a:t>
            </a:r>
            <a:r>
              <a:rPr lang="it-IT" sz="2400" b="1" dirty="0">
                <a:solidFill>
                  <a:srgbClr val="FF0000"/>
                </a:solidFill>
                <a:latin typeface="Verdana" panose="020B0604030504040204" pitchFamily="34" charset="0"/>
                <a:ea typeface="Verdana" panose="020B0604030504040204" pitchFamily="34" charset="0"/>
                <a:cs typeface="Verdana" panose="020B0604030504040204" pitchFamily="34" charset="0"/>
              </a:rPr>
              <a:t>elemento di conformazione del portafoglio</a:t>
            </a:r>
          </a:p>
          <a:p>
            <a:r>
              <a:rPr lang="it-IT" sz="2400" dirty="0">
                <a:latin typeface="Verdana" panose="020B0604030504040204" pitchFamily="34" charset="0"/>
                <a:ea typeface="Verdana" panose="020B0604030504040204" pitchFamily="34" charset="0"/>
                <a:cs typeface="Verdana" panose="020B0604030504040204" pitchFamily="34" charset="0"/>
              </a:rPr>
              <a:t>Deviazione dall’indice : violazione della politica di investimento (rileva direttamente sul piano contrattuale)</a:t>
            </a:r>
          </a:p>
          <a:p>
            <a:pPr marL="0" indent="0">
              <a:buNone/>
            </a:pPr>
            <a:endParaRPr lang="it-IT" sz="2400" dirty="0">
              <a:latin typeface="Verdana" panose="020B0604030504040204" pitchFamily="34" charset="0"/>
              <a:ea typeface="Verdana" panose="020B0604030504040204" pitchFamily="34" charset="0"/>
              <a:cs typeface="Verdana" panose="020B0604030504040204" pitchFamily="34" charset="0"/>
            </a:endParaRPr>
          </a:p>
          <a:p>
            <a:r>
              <a:rPr lang="it-IT" sz="2400" dirty="0">
                <a:latin typeface="Verdana" panose="020B0604030504040204" pitchFamily="34" charset="0"/>
                <a:ea typeface="Verdana" panose="020B0604030504040204" pitchFamily="34" charset="0"/>
                <a:cs typeface="Verdana" panose="020B0604030504040204" pitchFamily="34" charset="0"/>
              </a:rPr>
              <a:t>Responsabilità per </a:t>
            </a:r>
            <a:r>
              <a:rPr lang="it-IT" sz="2400" b="1" dirty="0">
                <a:solidFill>
                  <a:srgbClr val="FF0000"/>
                </a:solidFill>
                <a:latin typeface="Verdana" panose="020B0604030504040204" pitchFamily="34" charset="0"/>
                <a:ea typeface="Verdana" panose="020B0604030504040204" pitchFamily="34" charset="0"/>
                <a:cs typeface="Verdana" panose="020B0604030504040204" pitchFamily="34" charset="0"/>
              </a:rPr>
              <a:t>mancato tracking dell’indice</a:t>
            </a:r>
            <a:r>
              <a:rPr lang="it-IT" sz="2400" dirty="0">
                <a:latin typeface="Verdana" panose="020B0604030504040204" pitchFamily="34" charset="0"/>
                <a:ea typeface="Verdana" panose="020B0604030504040204" pitchFamily="34" charset="0"/>
                <a:cs typeface="Verdana" panose="020B0604030504040204" pitchFamily="34" charset="0"/>
              </a:rPr>
              <a:t>.</a:t>
            </a:r>
          </a:p>
          <a:p>
            <a:r>
              <a:rPr lang="it-IT" sz="2400" dirty="0">
                <a:latin typeface="Verdana" panose="020B0604030504040204" pitchFamily="34" charset="0"/>
                <a:ea typeface="Verdana" panose="020B0604030504040204" pitchFamily="34" charset="0"/>
                <a:cs typeface="Verdana" panose="020B0604030504040204" pitchFamily="34" charset="0"/>
              </a:rPr>
              <a:t>1. L’indice non è stato rispettato, e l’OICR ha avuto una performance inferiore</a:t>
            </a:r>
          </a:p>
          <a:p>
            <a:r>
              <a:rPr lang="it-IT" sz="2400" dirty="0">
                <a:latin typeface="Verdana" panose="020B0604030504040204" pitchFamily="34" charset="0"/>
                <a:ea typeface="Verdana" panose="020B0604030504040204" pitchFamily="34" charset="0"/>
                <a:cs typeface="Verdana" panose="020B0604030504040204" pitchFamily="34" charset="0"/>
              </a:rPr>
              <a:t>2. L’indice non è stato rispettato, ma l’OICR ha avuto una performance superiore</a:t>
            </a:r>
          </a:p>
        </p:txBody>
      </p:sp>
      <p:sp>
        <p:nvSpPr>
          <p:cNvPr id="4" name="Segnaposto numero diapositiva 3">
            <a:extLst>
              <a:ext uri="{FF2B5EF4-FFF2-40B4-BE49-F238E27FC236}">
                <a16:creationId xmlns:a16="http://schemas.microsoft.com/office/drawing/2014/main" id="{20CAE5CC-8FED-DD69-42C8-605547ED5213}"/>
              </a:ext>
            </a:extLst>
          </p:cNvPr>
          <p:cNvSpPr>
            <a:spLocks noGrp="1"/>
          </p:cNvSpPr>
          <p:nvPr>
            <p:ph type="sldNum" sz="quarter" idx="12"/>
          </p:nvPr>
        </p:nvSpPr>
        <p:spPr/>
        <p:txBody>
          <a:bodyPr/>
          <a:lstStyle/>
          <a:p>
            <a:fld id="{687643BB-03DC-1E4C-B41C-8DC286ADACEE}" type="slidenum">
              <a:rPr lang="en-GB" smtClean="0"/>
              <a:t>40</a:t>
            </a:fld>
            <a:endParaRPr lang="en-GB"/>
          </a:p>
        </p:txBody>
      </p:sp>
    </p:spTree>
    <p:extLst>
      <p:ext uri="{BB962C8B-B14F-4D97-AF65-F5344CB8AC3E}">
        <p14:creationId xmlns:p14="http://schemas.microsoft.com/office/powerpoint/2010/main" val="334725965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62429F1-FEC9-4D07-F958-7F9DC0826A04}"/>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6D666F4D-065B-CCBA-2634-67755E1DB5A5}"/>
              </a:ext>
            </a:extLst>
          </p:cNvPr>
          <p:cNvSpPr>
            <a:spLocks noGrp="1"/>
          </p:cNvSpPr>
          <p:nvPr>
            <p:ph idx="1"/>
          </p:nvPr>
        </p:nvSpPr>
        <p:spPr/>
        <p:txBody>
          <a:bodyPr>
            <a:normAutofit/>
          </a:bodyPr>
          <a:lstStyle/>
          <a:p>
            <a:r>
              <a:rPr lang="it-IT" sz="2400" b="1" dirty="0">
                <a:solidFill>
                  <a:srgbClr val="FF0000"/>
                </a:solidFill>
                <a:latin typeface="Verdana" panose="020B0604030504040204" pitchFamily="34" charset="0"/>
                <a:ea typeface="Verdana" panose="020B0604030504040204" pitchFamily="34" charset="0"/>
                <a:cs typeface="Verdana" panose="020B0604030504040204" pitchFamily="34" charset="0"/>
              </a:rPr>
              <a:t>FONDI ATTIVI</a:t>
            </a:r>
          </a:p>
          <a:p>
            <a:endParaRPr lang="it-IT" sz="2400" dirty="0">
              <a:latin typeface="Verdana" panose="020B0604030504040204" pitchFamily="34" charset="0"/>
              <a:ea typeface="Verdana" panose="020B0604030504040204" pitchFamily="34" charset="0"/>
              <a:cs typeface="Verdana" panose="020B0604030504040204" pitchFamily="34" charset="0"/>
            </a:endParaRPr>
          </a:p>
          <a:p>
            <a:r>
              <a:rPr lang="it-IT" sz="2400" dirty="0">
                <a:latin typeface="Verdana" panose="020B0604030504040204" pitchFamily="34" charset="0"/>
                <a:ea typeface="Verdana" panose="020B0604030504040204" pitchFamily="34" charset="0"/>
                <a:cs typeface="Verdana" panose="020B0604030504040204" pitchFamily="34" charset="0"/>
              </a:rPr>
              <a:t>Benchmark come elemento di confronto della performance (anche ai fini delle commissioni di performance)</a:t>
            </a:r>
          </a:p>
          <a:p>
            <a:r>
              <a:rPr lang="it-IT" sz="2400" dirty="0">
                <a:latin typeface="Verdana" panose="020B0604030504040204" pitchFamily="34" charset="0"/>
                <a:ea typeface="Verdana" panose="020B0604030504040204" pitchFamily="34" charset="0"/>
                <a:cs typeface="Verdana" panose="020B0604030504040204" pitchFamily="34" charset="0"/>
              </a:rPr>
              <a:t>Se ad esempio, il fondo registra costantemente una performance </a:t>
            </a:r>
            <a:r>
              <a:rPr lang="it-IT" sz="2400" b="1" dirty="0">
                <a:latin typeface="Verdana" panose="020B0604030504040204" pitchFamily="34" charset="0"/>
                <a:ea typeface="Verdana" panose="020B0604030504040204" pitchFamily="34" charset="0"/>
                <a:cs typeface="Verdana" panose="020B0604030504040204" pitchFamily="34" charset="0"/>
              </a:rPr>
              <a:t>più bassa o alla pari</a:t>
            </a:r>
            <a:r>
              <a:rPr lang="it-IT" sz="2400" dirty="0">
                <a:latin typeface="Verdana" panose="020B0604030504040204" pitchFamily="34" charset="0"/>
                <a:ea typeface="Verdana" panose="020B0604030504040204" pitchFamily="34" charset="0"/>
                <a:cs typeface="Verdana" panose="020B0604030504040204" pitchFamily="34" charset="0"/>
              </a:rPr>
              <a:t> del benchmark, è utile domandarsi qual è il valore aggiunto che questo sta offrendo. </a:t>
            </a:r>
          </a:p>
          <a:p>
            <a:r>
              <a:rPr lang="it-IT" sz="2400" dirty="0">
                <a:latin typeface="Verdana" panose="020B0604030504040204" pitchFamily="34" charset="0"/>
                <a:ea typeface="Verdana" panose="020B0604030504040204" pitchFamily="34" charset="0"/>
                <a:cs typeface="Verdana" panose="020B0604030504040204" pitchFamily="34" charset="0"/>
              </a:rPr>
              <a:t>Al contrario, se il fondo registra una performance </a:t>
            </a:r>
            <a:r>
              <a:rPr lang="it-IT" sz="2400" b="1" dirty="0">
                <a:latin typeface="Verdana" panose="020B0604030504040204" pitchFamily="34" charset="0"/>
                <a:ea typeface="Verdana" panose="020B0604030504040204" pitchFamily="34" charset="0"/>
                <a:cs typeface="Verdana" panose="020B0604030504040204" pitchFamily="34" charset="0"/>
              </a:rPr>
              <a:t>maggiore</a:t>
            </a:r>
            <a:r>
              <a:rPr lang="it-IT" sz="2400" dirty="0">
                <a:latin typeface="Verdana" panose="020B0604030504040204" pitchFamily="34" charset="0"/>
                <a:ea typeface="Verdana" panose="020B0604030504040204" pitchFamily="34" charset="0"/>
                <a:cs typeface="Verdana" panose="020B0604030504040204" pitchFamily="34" charset="0"/>
              </a:rPr>
              <a:t> del benchmark, conviene domandarsi quali sono le caratteristiche del benchmark e quali sono i rischi che il fondo deve affrontare per riuscire a superarlo.</a:t>
            </a:r>
          </a:p>
          <a:p>
            <a:endParaRPr lang="it-IT" sz="2400" dirty="0">
              <a:latin typeface="Verdana" panose="020B0604030504040204" pitchFamily="34" charset="0"/>
              <a:ea typeface="Verdana" panose="020B0604030504040204" pitchFamily="34" charset="0"/>
              <a:cs typeface="Verdana" panose="020B0604030504040204" pitchFamily="34" charset="0"/>
            </a:endParaRPr>
          </a:p>
          <a:p>
            <a:endParaRPr lang="it-IT" sz="2400" dirty="0">
              <a:latin typeface="Verdana" panose="020B0604030504040204" pitchFamily="34" charset="0"/>
              <a:ea typeface="Verdana" panose="020B0604030504040204" pitchFamily="34" charset="0"/>
              <a:cs typeface="Verdana" panose="020B0604030504040204" pitchFamily="34" charset="0"/>
            </a:endParaRPr>
          </a:p>
        </p:txBody>
      </p:sp>
      <p:sp>
        <p:nvSpPr>
          <p:cNvPr id="4" name="Segnaposto numero diapositiva 3">
            <a:extLst>
              <a:ext uri="{FF2B5EF4-FFF2-40B4-BE49-F238E27FC236}">
                <a16:creationId xmlns:a16="http://schemas.microsoft.com/office/drawing/2014/main" id="{9F62D318-DE04-F6A2-FB7C-830F2F8D30A6}"/>
              </a:ext>
            </a:extLst>
          </p:cNvPr>
          <p:cNvSpPr>
            <a:spLocks noGrp="1"/>
          </p:cNvSpPr>
          <p:nvPr>
            <p:ph type="sldNum" sz="quarter" idx="12"/>
          </p:nvPr>
        </p:nvSpPr>
        <p:spPr/>
        <p:txBody>
          <a:bodyPr/>
          <a:lstStyle/>
          <a:p>
            <a:fld id="{687643BB-03DC-1E4C-B41C-8DC286ADACEE}" type="slidenum">
              <a:rPr lang="en-GB" smtClean="0"/>
              <a:t>41</a:t>
            </a:fld>
            <a:endParaRPr lang="en-GB"/>
          </a:p>
        </p:txBody>
      </p:sp>
    </p:spTree>
    <p:extLst>
      <p:ext uri="{BB962C8B-B14F-4D97-AF65-F5344CB8AC3E}">
        <p14:creationId xmlns:p14="http://schemas.microsoft.com/office/powerpoint/2010/main" val="113416753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985D1A6-007C-DDDA-2252-1360D2FAB396}"/>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71015936-4219-69B8-FFAC-AA83238EFFD0}"/>
              </a:ext>
            </a:extLst>
          </p:cNvPr>
          <p:cNvSpPr>
            <a:spLocks noGrp="1"/>
          </p:cNvSpPr>
          <p:nvPr>
            <p:ph idx="1"/>
          </p:nvPr>
        </p:nvSpPr>
        <p:spPr/>
        <p:txBody>
          <a:bodyPr>
            <a:normAutofit/>
          </a:bodyPr>
          <a:lstStyle/>
          <a:p>
            <a:r>
              <a:rPr lang="it-IT" dirty="0"/>
              <a:t>ALCUNE IPOTESI:</a:t>
            </a:r>
          </a:p>
          <a:p>
            <a:endParaRPr lang="it-IT" dirty="0"/>
          </a:p>
          <a:p>
            <a:r>
              <a:rPr lang="it-IT" dirty="0"/>
              <a:t>1. VIOLAZIONI DIRETTAMENTE IMPUTABILI AL GESTORE (INCLUSO IL GREENWASHING):</a:t>
            </a:r>
          </a:p>
          <a:p>
            <a:r>
              <a:rPr lang="it-IT" dirty="0"/>
              <a:t>1.1. FONDI PASSIVI CHE NON SEGUONO IL BENCHMARK</a:t>
            </a:r>
          </a:p>
          <a:p>
            <a:r>
              <a:rPr lang="it-IT" dirty="0"/>
              <a:t>1.2. FONDI ATTIVI CHE USANO ETICHETTE INGANNEVOLI (INCLUSO SFDR)</a:t>
            </a:r>
          </a:p>
          <a:p>
            <a:r>
              <a:rPr lang="it-IT" dirty="0"/>
              <a:t>1.3. SCARSA DILIGENZA NELLA SCELTA DEI BENCHMARK</a:t>
            </a:r>
          </a:p>
          <a:p>
            <a:r>
              <a:rPr lang="it-IT" dirty="0"/>
              <a:t>2. VIOLAZIONI IMPUTABILI AGLI AMMINISTRATORI DEL BENCHMARK</a:t>
            </a:r>
          </a:p>
          <a:p>
            <a:endParaRPr lang="it-IT" dirty="0"/>
          </a:p>
          <a:p>
            <a:endParaRPr lang="it-IT" dirty="0"/>
          </a:p>
        </p:txBody>
      </p:sp>
      <p:sp>
        <p:nvSpPr>
          <p:cNvPr id="4" name="Segnaposto numero diapositiva 3">
            <a:extLst>
              <a:ext uri="{FF2B5EF4-FFF2-40B4-BE49-F238E27FC236}">
                <a16:creationId xmlns:a16="http://schemas.microsoft.com/office/drawing/2014/main" id="{E12DDA48-933E-6359-F695-FBBAC760BC95}"/>
              </a:ext>
            </a:extLst>
          </p:cNvPr>
          <p:cNvSpPr>
            <a:spLocks noGrp="1"/>
          </p:cNvSpPr>
          <p:nvPr>
            <p:ph type="sldNum" sz="quarter" idx="12"/>
          </p:nvPr>
        </p:nvSpPr>
        <p:spPr/>
        <p:txBody>
          <a:bodyPr/>
          <a:lstStyle/>
          <a:p>
            <a:fld id="{687643BB-03DC-1E4C-B41C-8DC286ADACEE}" type="slidenum">
              <a:rPr lang="en-GB" smtClean="0"/>
              <a:t>42</a:t>
            </a:fld>
            <a:endParaRPr lang="en-GB"/>
          </a:p>
        </p:txBody>
      </p:sp>
    </p:spTree>
    <p:extLst>
      <p:ext uri="{BB962C8B-B14F-4D97-AF65-F5344CB8AC3E}">
        <p14:creationId xmlns:p14="http://schemas.microsoft.com/office/powerpoint/2010/main" val="122238387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899F29A-4865-5A0B-4037-000D778363B0}"/>
              </a:ext>
            </a:extLst>
          </p:cNvPr>
          <p:cNvSpPr>
            <a:spLocks noGrp="1"/>
          </p:cNvSpPr>
          <p:nvPr>
            <p:ph type="title"/>
          </p:nvPr>
        </p:nvSpPr>
        <p:spPr/>
        <p:txBody>
          <a:bodyPr>
            <a:normAutofit/>
          </a:bodyPr>
          <a:lstStyle/>
          <a:p>
            <a:r>
              <a:rPr lang="it-IT" dirty="0">
                <a:solidFill>
                  <a:srgbClr val="FF0000"/>
                </a:solidFill>
                <a:latin typeface="Verdana" panose="020B0604030504040204" pitchFamily="34" charset="0"/>
                <a:ea typeface="Verdana" panose="020B0604030504040204" pitchFamily="34" charset="0"/>
                <a:cs typeface="Verdana" panose="020B0604030504040204" pitchFamily="34" charset="0"/>
              </a:rPr>
              <a:t>RIMEDI</a:t>
            </a:r>
          </a:p>
        </p:txBody>
      </p:sp>
      <p:sp>
        <p:nvSpPr>
          <p:cNvPr id="3" name="Segnaposto contenuto 2">
            <a:extLst>
              <a:ext uri="{FF2B5EF4-FFF2-40B4-BE49-F238E27FC236}">
                <a16:creationId xmlns:a16="http://schemas.microsoft.com/office/drawing/2014/main" id="{DE4B0615-9654-B26A-898C-4D7EB749433C}"/>
              </a:ext>
            </a:extLst>
          </p:cNvPr>
          <p:cNvSpPr>
            <a:spLocks noGrp="1"/>
          </p:cNvSpPr>
          <p:nvPr>
            <p:ph idx="1"/>
          </p:nvPr>
        </p:nvSpPr>
        <p:spPr/>
        <p:txBody>
          <a:bodyPr/>
          <a:lstStyle/>
          <a:p>
            <a:endParaRPr lang="it-IT" b="1" dirty="0"/>
          </a:p>
          <a:p>
            <a:r>
              <a:rPr lang="it-IT" b="1" dirty="0">
                <a:solidFill>
                  <a:srgbClr val="FF0000"/>
                </a:solidFill>
              </a:rPr>
              <a:t>QUALI RIMEDI</a:t>
            </a:r>
            <a:r>
              <a:rPr lang="it-IT" b="1" dirty="0"/>
              <a:t> IN CASO DI </a:t>
            </a:r>
            <a:r>
              <a:rPr lang="it-IT" b="1" dirty="0">
                <a:solidFill>
                  <a:srgbClr val="FF0000"/>
                </a:solidFill>
              </a:rPr>
              <a:t>VIOLAZIONI </a:t>
            </a:r>
            <a:r>
              <a:rPr lang="it-IT" b="1" dirty="0"/>
              <a:t>?</a:t>
            </a:r>
          </a:p>
          <a:p>
            <a:r>
              <a:rPr lang="it-IT" b="1" dirty="0"/>
              <a:t>- risarcimento del danno </a:t>
            </a:r>
          </a:p>
          <a:p>
            <a:r>
              <a:rPr lang="it-IT" b="1" dirty="0"/>
              <a:t>- sanzioni amministrative</a:t>
            </a:r>
          </a:p>
          <a:p>
            <a:r>
              <a:rPr lang="it-IT" b="1" dirty="0"/>
              <a:t>- riprovazione del mercato</a:t>
            </a:r>
          </a:p>
          <a:p>
            <a:r>
              <a:rPr lang="it-IT" b="1" dirty="0"/>
              <a:t>- pratiche commerciali scorrette</a:t>
            </a:r>
          </a:p>
          <a:p>
            <a:r>
              <a:rPr lang="it-IT" b="1" dirty="0"/>
              <a:t>- altro?</a:t>
            </a:r>
          </a:p>
        </p:txBody>
      </p:sp>
      <p:pic>
        <p:nvPicPr>
          <p:cNvPr id="5" name="Immagine 4" descr="Immagine che contiene testo, giocattolo, grafica vettoriale, bambola&#10;&#10;Descrizione generata automaticamente">
            <a:extLst>
              <a:ext uri="{FF2B5EF4-FFF2-40B4-BE49-F238E27FC236}">
                <a16:creationId xmlns:a16="http://schemas.microsoft.com/office/drawing/2014/main" id="{3A1FF536-2E3F-5BB0-96DA-9991935D930A}"/>
              </a:ext>
            </a:extLst>
          </p:cNvPr>
          <p:cNvPicPr>
            <a:picLocks noChangeAspect="1"/>
          </p:cNvPicPr>
          <p:nvPr/>
        </p:nvPicPr>
        <p:blipFill>
          <a:blip r:embed="rId2"/>
          <a:stretch>
            <a:fillRect/>
          </a:stretch>
        </p:blipFill>
        <p:spPr>
          <a:xfrm rot="1950692">
            <a:off x="8757543" y="3959566"/>
            <a:ext cx="2175981" cy="2374030"/>
          </a:xfrm>
          <a:prstGeom prst="rect">
            <a:avLst/>
          </a:prstGeom>
        </p:spPr>
      </p:pic>
      <p:sp>
        <p:nvSpPr>
          <p:cNvPr id="6" name="Segnaposto numero diapositiva 5">
            <a:extLst>
              <a:ext uri="{FF2B5EF4-FFF2-40B4-BE49-F238E27FC236}">
                <a16:creationId xmlns:a16="http://schemas.microsoft.com/office/drawing/2014/main" id="{36F229C6-0704-633A-D0C5-7A389BECB5E3}"/>
              </a:ext>
            </a:extLst>
          </p:cNvPr>
          <p:cNvSpPr>
            <a:spLocks noGrp="1"/>
          </p:cNvSpPr>
          <p:nvPr>
            <p:ph type="sldNum" sz="quarter" idx="12"/>
          </p:nvPr>
        </p:nvSpPr>
        <p:spPr/>
        <p:txBody>
          <a:bodyPr/>
          <a:lstStyle/>
          <a:p>
            <a:fld id="{687643BB-03DC-1E4C-B41C-8DC286ADACEE}" type="slidenum">
              <a:rPr lang="en-GB" smtClean="0"/>
              <a:t>43</a:t>
            </a:fld>
            <a:endParaRPr lang="en-GB"/>
          </a:p>
        </p:txBody>
      </p:sp>
      <p:pic>
        <p:nvPicPr>
          <p:cNvPr id="4" name="Immagine 3" descr="Immagine che contiene testo&#10;&#10;Descrizione generata automaticamente">
            <a:extLst>
              <a:ext uri="{FF2B5EF4-FFF2-40B4-BE49-F238E27FC236}">
                <a16:creationId xmlns:a16="http://schemas.microsoft.com/office/drawing/2014/main" id="{D1363035-DB62-2502-370D-3235FBAFD5FA}"/>
              </a:ext>
            </a:extLst>
          </p:cNvPr>
          <p:cNvPicPr>
            <a:picLocks noChangeAspect="1"/>
          </p:cNvPicPr>
          <p:nvPr/>
        </p:nvPicPr>
        <p:blipFill>
          <a:blip r:embed="rId3"/>
          <a:stretch>
            <a:fillRect/>
          </a:stretch>
        </p:blipFill>
        <p:spPr>
          <a:xfrm rot="19847392">
            <a:off x="7031464" y="4247228"/>
            <a:ext cx="1648723" cy="1645854"/>
          </a:xfrm>
          <a:prstGeom prst="rect">
            <a:avLst/>
          </a:prstGeom>
        </p:spPr>
      </p:pic>
    </p:spTree>
    <p:extLst>
      <p:ext uri="{BB962C8B-B14F-4D97-AF65-F5344CB8AC3E}">
        <p14:creationId xmlns:p14="http://schemas.microsoft.com/office/powerpoint/2010/main" val="267644926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BA9A62F-418F-6503-5C99-E5A972A020F4}"/>
              </a:ext>
            </a:extLst>
          </p:cNvPr>
          <p:cNvSpPr>
            <a:spLocks noGrp="1"/>
          </p:cNvSpPr>
          <p:nvPr>
            <p:ph type="title"/>
          </p:nvPr>
        </p:nvSpPr>
        <p:spPr/>
        <p:txBody>
          <a:bodyPr/>
          <a:lstStyle/>
          <a:p>
            <a:r>
              <a:rPr lang="it-IT" b="1" dirty="0">
                <a:solidFill>
                  <a:srgbClr val="FF0000"/>
                </a:solidFill>
              </a:rPr>
              <a:t>IL DILEMMA DEGLI OICR</a:t>
            </a:r>
            <a:endParaRPr lang="it-IT" dirty="0"/>
          </a:p>
        </p:txBody>
      </p:sp>
      <p:sp>
        <p:nvSpPr>
          <p:cNvPr id="3" name="Segnaposto contenuto 2">
            <a:extLst>
              <a:ext uri="{FF2B5EF4-FFF2-40B4-BE49-F238E27FC236}">
                <a16:creationId xmlns:a16="http://schemas.microsoft.com/office/drawing/2014/main" id="{940A52B3-E688-8927-92CD-3D26D194FC04}"/>
              </a:ext>
            </a:extLst>
          </p:cNvPr>
          <p:cNvSpPr>
            <a:spLocks noGrp="1"/>
          </p:cNvSpPr>
          <p:nvPr>
            <p:ph idx="1"/>
          </p:nvPr>
        </p:nvSpPr>
        <p:spPr/>
        <p:txBody>
          <a:bodyPr/>
          <a:lstStyle/>
          <a:p>
            <a:r>
              <a:rPr lang="it-IT" b="1" dirty="0">
                <a:latin typeface="Verdana" panose="020B0604030504040204" pitchFamily="34" charset="0"/>
                <a:ea typeface="Verdana" panose="020B0604030504040204" pitchFamily="34" charset="0"/>
                <a:cs typeface="Verdana" panose="020B0604030504040204" pitchFamily="34" charset="0"/>
              </a:rPr>
              <a:t>Se Benchmark è ESG come «separare» la componente ESG da quella tradizionale/finanziaria?</a:t>
            </a:r>
          </a:p>
          <a:p>
            <a:endParaRPr lang="it-IT" b="1" dirty="0">
              <a:latin typeface="Verdana" panose="020B0604030504040204" pitchFamily="34" charset="0"/>
              <a:ea typeface="Verdana" panose="020B0604030504040204" pitchFamily="34" charset="0"/>
              <a:cs typeface="Verdana" panose="020B0604030504040204" pitchFamily="34" charset="0"/>
            </a:endParaRPr>
          </a:p>
          <a:p>
            <a:pPr marL="0" indent="0">
              <a:buNone/>
            </a:pPr>
            <a:r>
              <a:rPr lang="it-IT" b="1" dirty="0">
                <a:latin typeface="Verdana" panose="020B0604030504040204" pitchFamily="34" charset="0"/>
                <a:ea typeface="Verdana" panose="020B0604030504040204" pitchFamily="34" charset="0"/>
                <a:cs typeface="Verdana" panose="020B0604030504040204" pitchFamily="34" charset="0"/>
              </a:rPr>
              <a:t>IL GRANDE DILEMMA:</a:t>
            </a:r>
          </a:p>
          <a:p>
            <a:pPr marL="0" indent="0">
              <a:buNone/>
            </a:pPr>
            <a:endParaRPr lang="it-IT" b="1" dirty="0">
              <a:latin typeface="Verdana" panose="020B0604030504040204" pitchFamily="34" charset="0"/>
              <a:ea typeface="Verdana" panose="020B0604030504040204" pitchFamily="34" charset="0"/>
              <a:cs typeface="Verdana" panose="020B0604030504040204" pitchFamily="34" charset="0"/>
            </a:endParaRPr>
          </a:p>
          <a:p>
            <a:r>
              <a:rPr lang="it-IT" b="1" dirty="0">
                <a:solidFill>
                  <a:srgbClr val="FF0000"/>
                </a:solidFill>
                <a:latin typeface="Verdana" panose="020B0604030504040204" pitchFamily="34" charset="0"/>
                <a:ea typeface="Verdana" panose="020B0604030504040204" pitchFamily="34" charset="0"/>
                <a:cs typeface="Verdana" panose="020B0604030504040204" pitchFamily="34" charset="0"/>
              </a:rPr>
              <a:t>Quid se la gestione finanziaria è migliore della performance dell’indice?</a:t>
            </a:r>
          </a:p>
        </p:txBody>
      </p:sp>
      <p:sp>
        <p:nvSpPr>
          <p:cNvPr id="4" name="Segnaposto numero diapositiva 3">
            <a:extLst>
              <a:ext uri="{FF2B5EF4-FFF2-40B4-BE49-F238E27FC236}">
                <a16:creationId xmlns:a16="http://schemas.microsoft.com/office/drawing/2014/main" id="{CF5079C4-A974-E2AB-D04E-6A0D29619F6D}"/>
              </a:ext>
            </a:extLst>
          </p:cNvPr>
          <p:cNvSpPr>
            <a:spLocks noGrp="1"/>
          </p:cNvSpPr>
          <p:nvPr>
            <p:ph type="sldNum" sz="quarter" idx="12"/>
          </p:nvPr>
        </p:nvSpPr>
        <p:spPr/>
        <p:txBody>
          <a:bodyPr/>
          <a:lstStyle/>
          <a:p>
            <a:fld id="{687643BB-03DC-1E4C-B41C-8DC286ADACEE}" type="slidenum">
              <a:rPr lang="en-GB" smtClean="0"/>
              <a:t>44</a:t>
            </a:fld>
            <a:endParaRPr lang="en-GB"/>
          </a:p>
        </p:txBody>
      </p:sp>
      <p:pic>
        <p:nvPicPr>
          <p:cNvPr id="5" name="Immagine 4" descr="Immagine che contiene testo, giocattolo, grafica vettoriale, bambola&#10;&#10;Descrizione generata automaticamente">
            <a:extLst>
              <a:ext uri="{FF2B5EF4-FFF2-40B4-BE49-F238E27FC236}">
                <a16:creationId xmlns:a16="http://schemas.microsoft.com/office/drawing/2014/main" id="{A26E26AD-7990-C0F2-8462-6E0AF6E76A44}"/>
              </a:ext>
            </a:extLst>
          </p:cNvPr>
          <p:cNvPicPr>
            <a:picLocks noChangeAspect="1"/>
          </p:cNvPicPr>
          <p:nvPr/>
        </p:nvPicPr>
        <p:blipFill>
          <a:blip r:embed="rId2"/>
          <a:stretch>
            <a:fillRect/>
          </a:stretch>
        </p:blipFill>
        <p:spPr>
          <a:xfrm rot="1828736">
            <a:off x="9585047" y="2355031"/>
            <a:ext cx="1594626" cy="1739763"/>
          </a:xfrm>
          <a:prstGeom prst="rect">
            <a:avLst/>
          </a:prstGeom>
        </p:spPr>
      </p:pic>
    </p:spTree>
    <p:extLst>
      <p:ext uri="{BB962C8B-B14F-4D97-AF65-F5344CB8AC3E}">
        <p14:creationId xmlns:p14="http://schemas.microsoft.com/office/powerpoint/2010/main" val="32833248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C8D9370-C950-35AA-6E2A-B133AEB70B0E}"/>
              </a:ext>
            </a:extLst>
          </p:cNvPr>
          <p:cNvSpPr>
            <a:spLocks noGrp="1"/>
          </p:cNvSpPr>
          <p:nvPr>
            <p:ph type="title"/>
          </p:nvPr>
        </p:nvSpPr>
        <p:spPr/>
        <p:txBody>
          <a:bodyPr/>
          <a:lstStyle/>
          <a:p>
            <a:r>
              <a:rPr lang="it-IT" b="1" dirty="0">
                <a:solidFill>
                  <a:srgbClr val="FF0000"/>
                </a:solidFill>
                <a:latin typeface="Verdana" panose="020B0604030504040204" pitchFamily="34" charset="0"/>
                <a:ea typeface="Verdana" panose="020B0604030504040204" pitchFamily="34" charset="0"/>
                <a:cs typeface="Verdana" panose="020B0604030504040204" pitchFamily="34" charset="0"/>
              </a:rPr>
              <a:t>IL DILEMMA DEGLI OICR</a:t>
            </a:r>
          </a:p>
        </p:txBody>
      </p:sp>
      <p:sp>
        <p:nvSpPr>
          <p:cNvPr id="3" name="Segnaposto contenuto 2">
            <a:extLst>
              <a:ext uri="{FF2B5EF4-FFF2-40B4-BE49-F238E27FC236}">
                <a16:creationId xmlns:a16="http://schemas.microsoft.com/office/drawing/2014/main" id="{462F4001-112C-A253-4011-96EF6CA5C971}"/>
              </a:ext>
            </a:extLst>
          </p:cNvPr>
          <p:cNvSpPr>
            <a:spLocks noGrp="1"/>
          </p:cNvSpPr>
          <p:nvPr>
            <p:ph idx="1"/>
          </p:nvPr>
        </p:nvSpPr>
        <p:spPr/>
        <p:txBody>
          <a:bodyPr/>
          <a:lstStyle/>
          <a:p>
            <a:r>
              <a:rPr lang="it-IT" b="1" dirty="0">
                <a:latin typeface="Verdana" panose="020B0604030504040204" pitchFamily="34" charset="0"/>
                <a:ea typeface="Verdana" panose="020B0604030504040204" pitchFamily="34" charset="0"/>
                <a:cs typeface="Verdana" panose="020B0604030504040204" pitchFamily="34" charset="0"/>
              </a:rPr>
              <a:t>DIFFICOLTA’ DI DISTINGUERE:</a:t>
            </a:r>
          </a:p>
          <a:p>
            <a:pPr marL="0" indent="0">
              <a:buNone/>
            </a:pPr>
            <a:endParaRPr lang="it-IT" b="1" dirty="0">
              <a:latin typeface="Verdana" panose="020B0604030504040204" pitchFamily="34" charset="0"/>
              <a:ea typeface="Verdana" panose="020B0604030504040204" pitchFamily="34" charset="0"/>
              <a:cs typeface="Verdana" panose="020B0604030504040204" pitchFamily="34" charset="0"/>
            </a:endParaRPr>
          </a:p>
          <a:p>
            <a:r>
              <a:rPr lang="it-IT" b="1" dirty="0">
                <a:latin typeface="Verdana" panose="020B0604030504040204" pitchFamily="34" charset="0"/>
                <a:ea typeface="Verdana" panose="020B0604030504040204" pitchFamily="34" charset="0"/>
                <a:cs typeface="Verdana" panose="020B0604030504040204" pitchFamily="34" charset="0"/>
              </a:rPr>
              <a:t>PERFORMANCE ESG VS PERFORMANCE FINANZIARIA.</a:t>
            </a:r>
          </a:p>
          <a:p>
            <a:endParaRPr lang="it-IT" b="1" dirty="0">
              <a:latin typeface="Verdana" panose="020B0604030504040204" pitchFamily="34" charset="0"/>
              <a:ea typeface="Verdana" panose="020B0604030504040204" pitchFamily="34" charset="0"/>
              <a:cs typeface="Verdana" panose="020B0604030504040204" pitchFamily="34" charset="0"/>
            </a:endParaRPr>
          </a:p>
          <a:p>
            <a:r>
              <a:rPr lang="it-IT" b="1" dirty="0">
                <a:latin typeface="Verdana" panose="020B0604030504040204" pitchFamily="34" charset="0"/>
                <a:ea typeface="Verdana" panose="020B0604030504040204" pitchFamily="34" charset="0"/>
                <a:cs typeface="Verdana" panose="020B0604030504040204" pitchFamily="34" charset="0"/>
              </a:rPr>
              <a:t>ANDAMENTO «NEGATIVO» COMPONENTE ESG VS ANDAMENTO POSITIVO FINANZIARIO</a:t>
            </a:r>
          </a:p>
          <a:p>
            <a:endParaRPr lang="it-IT" b="1" dirty="0">
              <a:latin typeface="Verdana" panose="020B0604030504040204" pitchFamily="34" charset="0"/>
              <a:ea typeface="Verdana" panose="020B0604030504040204" pitchFamily="34" charset="0"/>
              <a:cs typeface="Verdana" panose="020B0604030504040204" pitchFamily="34" charset="0"/>
            </a:endParaRPr>
          </a:p>
        </p:txBody>
      </p:sp>
      <p:pic>
        <p:nvPicPr>
          <p:cNvPr id="4" name="Immagine 3" descr="Immagine che contiene testo, giocattolo, grafica vettoriale, bambola&#10;&#10;Descrizione generata automaticamente">
            <a:extLst>
              <a:ext uri="{FF2B5EF4-FFF2-40B4-BE49-F238E27FC236}">
                <a16:creationId xmlns:a16="http://schemas.microsoft.com/office/drawing/2014/main" id="{F650FC34-0DDF-6C50-A4A4-7118E2A4E737}"/>
              </a:ext>
            </a:extLst>
          </p:cNvPr>
          <p:cNvPicPr>
            <a:picLocks noChangeAspect="1"/>
          </p:cNvPicPr>
          <p:nvPr/>
        </p:nvPicPr>
        <p:blipFill>
          <a:blip r:embed="rId2"/>
          <a:stretch>
            <a:fillRect/>
          </a:stretch>
        </p:blipFill>
        <p:spPr>
          <a:xfrm rot="19980211">
            <a:off x="8906880" y="503673"/>
            <a:ext cx="2175981" cy="2374030"/>
          </a:xfrm>
          <a:prstGeom prst="rect">
            <a:avLst/>
          </a:prstGeom>
        </p:spPr>
      </p:pic>
      <p:sp>
        <p:nvSpPr>
          <p:cNvPr id="5" name="Segnaposto numero diapositiva 4">
            <a:extLst>
              <a:ext uri="{FF2B5EF4-FFF2-40B4-BE49-F238E27FC236}">
                <a16:creationId xmlns:a16="http://schemas.microsoft.com/office/drawing/2014/main" id="{C56C1C86-FEB3-06AE-9BC6-C7AE9241F67D}"/>
              </a:ext>
            </a:extLst>
          </p:cNvPr>
          <p:cNvSpPr>
            <a:spLocks noGrp="1"/>
          </p:cNvSpPr>
          <p:nvPr>
            <p:ph type="sldNum" sz="quarter" idx="12"/>
          </p:nvPr>
        </p:nvSpPr>
        <p:spPr/>
        <p:txBody>
          <a:bodyPr/>
          <a:lstStyle/>
          <a:p>
            <a:fld id="{687643BB-03DC-1E4C-B41C-8DC286ADACEE}" type="slidenum">
              <a:rPr lang="en-GB" smtClean="0"/>
              <a:t>45</a:t>
            </a:fld>
            <a:endParaRPr lang="en-GB"/>
          </a:p>
        </p:txBody>
      </p:sp>
    </p:spTree>
    <p:extLst>
      <p:ext uri="{BB962C8B-B14F-4D97-AF65-F5344CB8AC3E}">
        <p14:creationId xmlns:p14="http://schemas.microsoft.com/office/powerpoint/2010/main" val="213105736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37D0040-426B-34CE-CB75-08E8929A6D8E}"/>
              </a:ext>
            </a:extLst>
          </p:cNvPr>
          <p:cNvSpPr>
            <a:spLocks noGrp="1"/>
          </p:cNvSpPr>
          <p:nvPr>
            <p:ph type="title"/>
          </p:nvPr>
        </p:nvSpPr>
        <p:spPr/>
        <p:txBody>
          <a:bodyPr/>
          <a:lstStyle/>
          <a:p>
            <a:r>
              <a:rPr lang="it-IT" b="1" dirty="0">
                <a:solidFill>
                  <a:srgbClr val="FF0000"/>
                </a:solidFill>
              </a:rPr>
              <a:t>IL DILEMMA DEGLI OICR</a:t>
            </a:r>
          </a:p>
        </p:txBody>
      </p:sp>
      <p:sp>
        <p:nvSpPr>
          <p:cNvPr id="3" name="Segnaposto contenuto 2">
            <a:extLst>
              <a:ext uri="{FF2B5EF4-FFF2-40B4-BE49-F238E27FC236}">
                <a16:creationId xmlns:a16="http://schemas.microsoft.com/office/drawing/2014/main" id="{0370069E-7ECF-7363-DE34-BEB26CD92613}"/>
              </a:ext>
            </a:extLst>
          </p:cNvPr>
          <p:cNvSpPr>
            <a:spLocks noGrp="1"/>
          </p:cNvSpPr>
          <p:nvPr>
            <p:ph idx="1"/>
          </p:nvPr>
        </p:nvSpPr>
        <p:spPr/>
        <p:txBody>
          <a:bodyPr>
            <a:normAutofit lnSpcReduction="10000"/>
          </a:bodyPr>
          <a:lstStyle/>
          <a:p>
            <a:r>
              <a:rPr lang="it-IT" b="1" dirty="0">
                <a:solidFill>
                  <a:srgbClr val="FF0000"/>
                </a:solidFill>
                <a:latin typeface="Verdana" panose="020B0604030504040204" pitchFamily="34" charset="0"/>
                <a:ea typeface="Verdana" panose="020B0604030504040204" pitchFamily="34" charset="0"/>
                <a:cs typeface="Verdana" panose="020B0604030504040204" pitchFamily="34" charset="0"/>
              </a:rPr>
              <a:t>RISARCIMENTO DEL DANNO </a:t>
            </a:r>
            <a:r>
              <a:rPr lang="it-IT" b="1" dirty="0">
                <a:latin typeface="Verdana" panose="020B0604030504040204" pitchFamily="34" charset="0"/>
                <a:ea typeface="Verdana" panose="020B0604030504040204" pitchFamily="34" charset="0"/>
                <a:cs typeface="Verdana" panose="020B0604030504040204" pitchFamily="34" charset="0"/>
              </a:rPr>
              <a:t>DA MANCATA OSSERVANZA DEI PARAMETRI ESG </a:t>
            </a:r>
          </a:p>
          <a:p>
            <a:endParaRPr lang="it-IT" b="1" dirty="0">
              <a:latin typeface="Verdana" panose="020B0604030504040204" pitchFamily="34" charset="0"/>
              <a:ea typeface="Verdana" panose="020B0604030504040204" pitchFamily="34" charset="0"/>
              <a:cs typeface="Verdana" panose="020B0604030504040204" pitchFamily="34" charset="0"/>
            </a:endParaRPr>
          </a:p>
          <a:p>
            <a:endParaRPr lang="it-IT" b="1" dirty="0">
              <a:latin typeface="Verdana" panose="020B0604030504040204" pitchFamily="34" charset="0"/>
              <a:ea typeface="Verdana" panose="020B0604030504040204" pitchFamily="34" charset="0"/>
              <a:cs typeface="Verdana" panose="020B0604030504040204" pitchFamily="34" charset="0"/>
            </a:endParaRPr>
          </a:p>
          <a:p>
            <a:r>
              <a:rPr lang="it-IT" b="1" dirty="0">
                <a:solidFill>
                  <a:srgbClr val="FF0000"/>
                </a:solidFill>
                <a:latin typeface="Verdana" panose="020B0604030504040204" pitchFamily="34" charset="0"/>
                <a:ea typeface="Verdana" panose="020B0604030504040204" pitchFamily="34" charset="0"/>
                <a:cs typeface="Verdana" panose="020B0604030504040204" pitchFamily="34" charset="0"/>
              </a:rPr>
              <a:t>VARIABILITA’ DELLE FORME ORGANIZZATIVE </a:t>
            </a:r>
            <a:r>
              <a:rPr lang="it-IT" b="1" dirty="0">
                <a:latin typeface="Verdana" panose="020B0604030504040204" pitchFamily="34" charset="0"/>
                <a:ea typeface="Verdana" panose="020B0604030504040204" pitchFamily="34" charset="0"/>
                <a:cs typeface="Verdana" panose="020B0604030504040204" pitchFamily="34" charset="0"/>
              </a:rPr>
              <a:t>DI OICR E DEI REGIMI DI RESPONSABILITA’ APPLICABILI</a:t>
            </a:r>
          </a:p>
          <a:p>
            <a:r>
              <a:rPr lang="it-IT" b="1" dirty="0">
                <a:latin typeface="Verdana" panose="020B0604030504040204" pitchFamily="34" charset="0"/>
                <a:ea typeface="Verdana" panose="020B0604030504040204" pitchFamily="34" charset="0"/>
                <a:cs typeface="Verdana" panose="020B0604030504040204" pitchFamily="34" charset="0"/>
              </a:rPr>
              <a:t>OICR CONTRATTUALI</a:t>
            </a:r>
          </a:p>
          <a:p>
            <a:r>
              <a:rPr lang="it-IT" b="1" dirty="0">
                <a:latin typeface="Verdana" panose="020B0604030504040204" pitchFamily="34" charset="0"/>
                <a:ea typeface="Verdana" panose="020B0604030504040204" pitchFamily="34" charset="0"/>
                <a:cs typeface="Verdana" panose="020B0604030504040204" pitchFamily="34" charset="0"/>
              </a:rPr>
              <a:t>OICR STATUTARI (SICAV – SICAF)</a:t>
            </a:r>
          </a:p>
          <a:p>
            <a:r>
              <a:rPr lang="it-IT" b="1" dirty="0">
                <a:latin typeface="Verdana" panose="020B0604030504040204" pitchFamily="34" charset="0"/>
                <a:ea typeface="Verdana" panose="020B0604030504040204" pitchFamily="34" charset="0"/>
                <a:cs typeface="Verdana" panose="020B0604030504040204" pitchFamily="34" charset="0"/>
              </a:rPr>
              <a:t>TRUST, PARTNERNSHIP E ALTRE FORME</a:t>
            </a:r>
          </a:p>
        </p:txBody>
      </p:sp>
      <p:sp>
        <p:nvSpPr>
          <p:cNvPr id="5" name="Segnaposto numero diapositiva 4">
            <a:extLst>
              <a:ext uri="{FF2B5EF4-FFF2-40B4-BE49-F238E27FC236}">
                <a16:creationId xmlns:a16="http://schemas.microsoft.com/office/drawing/2014/main" id="{06D27C68-B85B-D4CB-A774-68546BDC6876}"/>
              </a:ext>
            </a:extLst>
          </p:cNvPr>
          <p:cNvSpPr>
            <a:spLocks noGrp="1"/>
          </p:cNvSpPr>
          <p:nvPr>
            <p:ph type="sldNum" sz="quarter" idx="12"/>
          </p:nvPr>
        </p:nvSpPr>
        <p:spPr/>
        <p:txBody>
          <a:bodyPr/>
          <a:lstStyle/>
          <a:p>
            <a:fld id="{687643BB-03DC-1E4C-B41C-8DC286ADACEE}" type="slidenum">
              <a:rPr lang="en-GB" smtClean="0"/>
              <a:t>46</a:t>
            </a:fld>
            <a:endParaRPr lang="en-GB"/>
          </a:p>
        </p:txBody>
      </p:sp>
    </p:spTree>
    <p:extLst>
      <p:ext uri="{BB962C8B-B14F-4D97-AF65-F5344CB8AC3E}">
        <p14:creationId xmlns:p14="http://schemas.microsoft.com/office/powerpoint/2010/main" val="116312382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21F6784-8012-7DF0-F43C-488451F3E250}"/>
              </a:ext>
            </a:extLst>
          </p:cNvPr>
          <p:cNvSpPr>
            <a:spLocks noGrp="1"/>
          </p:cNvSpPr>
          <p:nvPr>
            <p:ph type="title"/>
          </p:nvPr>
        </p:nvSpPr>
        <p:spPr/>
        <p:txBody>
          <a:bodyPr/>
          <a:lstStyle/>
          <a:p>
            <a:br>
              <a:rPr lang="en-GB" b="1" dirty="0">
                <a:solidFill>
                  <a:srgbClr val="FF0000"/>
                </a:solidFill>
              </a:rPr>
            </a:br>
            <a:r>
              <a:rPr lang="en-GB" b="1" dirty="0">
                <a:solidFill>
                  <a:srgbClr val="FF0000"/>
                </a:solidFill>
              </a:rPr>
              <a:t>I </a:t>
            </a:r>
            <a:r>
              <a:rPr lang="en-GB" b="1" dirty="0" err="1">
                <a:solidFill>
                  <a:srgbClr val="FF0000"/>
                </a:solidFill>
              </a:rPr>
              <a:t>limiti</a:t>
            </a:r>
            <a:r>
              <a:rPr lang="en-GB" b="1" dirty="0">
                <a:solidFill>
                  <a:srgbClr val="FF0000"/>
                </a:solidFill>
              </a:rPr>
              <a:t> </a:t>
            </a:r>
            <a:r>
              <a:rPr lang="en-GB" b="1" dirty="0" err="1">
                <a:solidFill>
                  <a:srgbClr val="FF0000"/>
                </a:solidFill>
              </a:rPr>
              <a:t>dei</a:t>
            </a:r>
            <a:r>
              <a:rPr lang="en-GB" b="1" dirty="0">
                <a:solidFill>
                  <a:srgbClr val="FF0000"/>
                </a:solidFill>
              </a:rPr>
              <a:t> </a:t>
            </a:r>
            <a:r>
              <a:rPr lang="en-GB" b="1" dirty="0" err="1">
                <a:solidFill>
                  <a:srgbClr val="FF0000"/>
                </a:solidFill>
              </a:rPr>
              <a:t>rimedi</a:t>
            </a:r>
            <a:r>
              <a:rPr lang="en-GB" b="1" dirty="0">
                <a:solidFill>
                  <a:srgbClr val="FF0000"/>
                </a:solidFill>
              </a:rPr>
              <a:t> </a:t>
            </a:r>
            <a:r>
              <a:rPr lang="en-GB" b="1" dirty="0" err="1">
                <a:solidFill>
                  <a:srgbClr val="FF0000"/>
                </a:solidFill>
              </a:rPr>
              <a:t>risarcitori</a:t>
            </a:r>
            <a:r>
              <a:rPr lang="en-GB" b="1" dirty="0">
                <a:solidFill>
                  <a:srgbClr val="FF0000"/>
                </a:solidFill>
              </a:rPr>
              <a:t> (I)</a:t>
            </a:r>
          </a:p>
        </p:txBody>
      </p:sp>
      <p:sp>
        <p:nvSpPr>
          <p:cNvPr id="3" name="Segnaposto contenuto 2">
            <a:extLst>
              <a:ext uri="{FF2B5EF4-FFF2-40B4-BE49-F238E27FC236}">
                <a16:creationId xmlns:a16="http://schemas.microsoft.com/office/drawing/2014/main" id="{E5F8ABC5-7CDF-A26A-B290-3576C7E74540}"/>
              </a:ext>
            </a:extLst>
          </p:cNvPr>
          <p:cNvSpPr>
            <a:spLocks noGrp="1"/>
          </p:cNvSpPr>
          <p:nvPr>
            <p:ph idx="1"/>
          </p:nvPr>
        </p:nvSpPr>
        <p:spPr/>
        <p:txBody>
          <a:bodyPr>
            <a:normAutofit/>
          </a:bodyPr>
          <a:lstStyle/>
          <a:p>
            <a:r>
              <a:rPr lang="en-GB" b="1" dirty="0"/>
              <a:t>In  </a:t>
            </a:r>
            <a:r>
              <a:rPr lang="en-GB" b="1" dirty="0" err="1">
                <a:solidFill>
                  <a:srgbClr val="FF0000"/>
                </a:solidFill>
              </a:rPr>
              <a:t>teoria</a:t>
            </a:r>
            <a:r>
              <a:rPr lang="en-GB" b="1" dirty="0"/>
              <a:t>, </a:t>
            </a:r>
            <a:r>
              <a:rPr lang="en-GB" b="1" dirty="0" err="1"/>
              <a:t>l'applicazione</a:t>
            </a:r>
            <a:r>
              <a:rPr lang="en-GB" b="1" dirty="0"/>
              <a:t> </a:t>
            </a:r>
            <a:r>
              <a:rPr lang="en-GB" b="1" dirty="0" err="1"/>
              <a:t>della</a:t>
            </a:r>
            <a:r>
              <a:rPr lang="en-GB" b="1" dirty="0"/>
              <a:t> </a:t>
            </a:r>
            <a:r>
              <a:rPr lang="en-GB" b="1" dirty="0" err="1"/>
              <a:t>legge</a:t>
            </a:r>
            <a:r>
              <a:rPr lang="en-GB" b="1" dirty="0"/>
              <a:t> </a:t>
            </a:r>
            <a:r>
              <a:rPr lang="en-GB" b="1" dirty="0" err="1"/>
              <a:t>può</a:t>
            </a:r>
            <a:r>
              <a:rPr lang="en-GB" b="1" dirty="0"/>
              <a:t> </a:t>
            </a:r>
            <a:r>
              <a:rPr lang="en-GB" b="1" dirty="0" err="1"/>
              <a:t>essere</a:t>
            </a:r>
            <a:r>
              <a:rPr lang="en-GB" b="1" dirty="0"/>
              <a:t> </a:t>
            </a:r>
            <a:r>
              <a:rPr lang="en-GB" b="1" dirty="0" err="1"/>
              <a:t>utilizzata</a:t>
            </a:r>
            <a:r>
              <a:rPr lang="en-GB" b="1" dirty="0"/>
              <a:t> </a:t>
            </a:r>
            <a:r>
              <a:rPr lang="en-GB" b="1" dirty="0" err="1"/>
              <a:t>dai</a:t>
            </a:r>
            <a:r>
              <a:rPr lang="en-GB" b="1" dirty="0"/>
              <a:t> </a:t>
            </a:r>
            <a:r>
              <a:rPr lang="en-GB" b="1" dirty="0" err="1"/>
              <a:t>privati</a:t>
            </a:r>
            <a:r>
              <a:rPr lang="en-GB" b="1" dirty="0"/>
              <a:t> per </a:t>
            </a:r>
            <a:r>
              <a:rPr lang="en-GB" b="1" dirty="0" err="1"/>
              <a:t>ottenere</a:t>
            </a:r>
            <a:r>
              <a:rPr lang="en-GB" b="1" dirty="0"/>
              <a:t> un </a:t>
            </a:r>
            <a:r>
              <a:rPr lang="en-GB" b="1" dirty="0" err="1"/>
              <a:t>risarcimento</a:t>
            </a:r>
            <a:r>
              <a:rPr lang="en-GB" b="1" dirty="0"/>
              <a:t>, </a:t>
            </a:r>
            <a:r>
              <a:rPr lang="en-GB" b="1" dirty="0" err="1"/>
              <a:t>quando</a:t>
            </a:r>
            <a:r>
              <a:rPr lang="en-GB" b="1" dirty="0"/>
              <a:t> </a:t>
            </a:r>
            <a:r>
              <a:rPr lang="en-GB" b="1" dirty="0" err="1"/>
              <a:t>si</a:t>
            </a:r>
            <a:r>
              <a:rPr lang="en-GB" b="1" dirty="0"/>
              <a:t> </a:t>
            </a:r>
            <a:r>
              <a:rPr lang="en-GB" b="1" dirty="0" err="1"/>
              <a:t>sono</a:t>
            </a:r>
            <a:r>
              <a:rPr lang="en-GB" b="1" dirty="0"/>
              <a:t> </a:t>
            </a:r>
            <a:r>
              <a:rPr lang="en-GB" b="1" dirty="0" err="1"/>
              <a:t>affidati</a:t>
            </a:r>
            <a:r>
              <a:rPr lang="en-GB" b="1" dirty="0"/>
              <a:t> a un rating o a un benchmark (</a:t>
            </a:r>
            <a:r>
              <a:rPr lang="en-GB" b="1" dirty="0" err="1"/>
              <a:t>errato</a:t>
            </a:r>
            <a:r>
              <a:rPr lang="en-GB" b="1" dirty="0"/>
              <a:t>) per </a:t>
            </a:r>
            <a:r>
              <a:rPr lang="en-GB" b="1" dirty="0" err="1"/>
              <a:t>prendere</a:t>
            </a:r>
            <a:r>
              <a:rPr lang="en-GB" b="1" dirty="0"/>
              <a:t> </a:t>
            </a:r>
            <a:r>
              <a:rPr lang="en-GB" b="1" dirty="0" err="1"/>
              <a:t>una</a:t>
            </a:r>
            <a:r>
              <a:rPr lang="en-GB" b="1" dirty="0"/>
              <a:t> </a:t>
            </a:r>
            <a:r>
              <a:rPr lang="en-GB" b="1" dirty="0" err="1"/>
              <a:t>decisione</a:t>
            </a:r>
            <a:r>
              <a:rPr lang="en-GB" b="1" dirty="0"/>
              <a:t> di </a:t>
            </a:r>
            <a:r>
              <a:rPr lang="en-GB" b="1" dirty="0" err="1"/>
              <a:t>investimento</a:t>
            </a:r>
            <a:r>
              <a:rPr lang="en-GB" b="1" dirty="0"/>
              <a:t>. </a:t>
            </a:r>
          </a:p>
          <a:p>
            <a:r>
              <a:rPr lang="en-GB" b="1" dirty="0"/>
              <a:t>Né il </a:t>
            </a:r>
            <a:r>
              <a:rPr lang="en-GB" b="1" dirty="0" err="1"/>
              <a:t>regolamento</a:t>
            </a:r>
            <a:r>
              <a:rPr lang="en-GB" b="1" dirty="0"/>
              <a:t> sui benchmark né le </a:t>
            </a:r>
            <a:r>
              <a:rPr lang="en-GB" b="1" dirty="0" err="1"/>
              <a:t>norme</a:t>
            </a:r>
            <a:r>
              <a:rPr lang="en-GB" b="1" dirty="0"/>
              <a:t> </a:t>
            </a:r>
            <a:r>
              <a:rPr lang="en-GB" b="1" dirty="0" err="1"/>
              <a:t>proposte</a:t>
            </a:r>
            <a:r>
              <a:rPr lang="en-GB" b="1" dirty="0"/>
              <a:t> in </a:t>
            </a:r>
            <a:r>
              <a:rPr lang="en-GB" b="1" dirty="0" err="1"/>
              <a:t>materia</a:t>
            </a:r>
            <a:r>
              <a:rPr lang="en-GB" b="1" dirty="0"/>
              <a:t> di rating ESG </a:t>
            </a:r>
            <a:r>
              <a:rPr lang="en-GB" b="1" dirty="0" err="1"/>
              <a:t>prevedono</a:t>
            </a:r>
            <a:r>
              <a:rPr lang="en-GB" b="1" dirty="0"/>
              <a:t> </a:t>
            </a:r>
            <a:r>
              <a:rPr lang="en-GB" b="1" dirty="0" err="1"/>
              <a:t>disposizioni</a:t>
            </a:r>
            <a:r>
              <a:rPr lang="en-GB" b="1" dirty="0"/>
              <a:t> in </a:t>
            </a:r>
            <a:r>
              <a:rPr lang="en-GB" b="1" dirty="0" err="1"/>
              <a:t>materia</a:t>
            </a:r>
            <a:r>
              <a:rPr lang="en-GB" b="1" dirty="0"/>
              <a:t> di </a:t>
            </a:r>
            <a:r>
              <a:rPr lang="en-GB" b="1" dirty="0" err="1"/>
              <a:t>responsabilità</a:t>
            </a:r>
            <a:r>
              <a:rPr lang="en-GB" b="1" dirty="0"/>
              <a:t> civile, il </a:t>
            </a:r>
            <a:r>
              <a:rPr lang="en-GB" b="1" dirty="0" err="1"/>
              <a:t>che</a:t>
            </a:r>
            <a:r>
              <a:rPr lang="en-GB" b="1" dirty="0"/>
              <a:t> </a:t>
            </a:r>
            <a:r>
              <a:rPr lang="en-GB" b="1" dirty="0" err="1"/>
              <a:t>rappresenta</a:t>
            </a:r>
            <a:r>
              <a:rPr lang="en-GB" b="1" dirty="0"/>
              <a:t> </a:t>
            </a:r>
            <a:r>
              <a:rPr lang="en-GB" b="1" dirty="0" err="1">
                <a:solidFill>
                  <a:srgbClr val="FF0000"/>
                </a:solidFill>
              </a:rPr>
              <a:t>un'importante</a:t>
            </a:r>
            <a:r>
              <a:rPr lang="en-GB" b="1" dirty="0">
                <a:solidFill>
                  <a:srgbClr val="FF0000"/>
                </a:solidFill>
              </a:rPr>
              <a:t> lacuna</a:t>
            </a:r>
            <a:r>
              <a:rPr lang="en-GB" b="1" dirty="0"/>
              <a:t>. </a:t>
            </a:r>
          </a:p>
          <a:p>
            <a:r>
              <a:rPr lang="en-GB" b="1" dirty="0" err="1"/>
              <a:t>Anche</a:t>
            </a:r>
            <a:r>
              <a:rPr lang="en-GB" b="1" dirty="0"/>
              <a:t> le </a:t>
            </a:r>
            <a:r>
              <a:rPr lang="en-GB" b="1" dirty="0" err="1"/>
              <a:t>norme</a:t>
            </a:r>
            <a:r>
              <a:rPr lang="en-GB" b="1" dirty="0"/>
              <a:t> </a:t>
            </a:r>
            <a:r>
              <a:rPr lang="en-GB" b="1" dirty="0" err="1"/>
              <a:t>dell’UE</a:t>
            </a:r>
            <a:r>
              <a:rPr lang="en-GB" b="1" dirty="0"/>
              <a:t> </a:t>
            </a:r>
            <a:r>
              <a:rPr lang="en-GB" b="1" dirty="0" err="1"/>
              <a:t>che</a:t>
            </a:r>
            <a:r>
              <a:rPr lang="en-GB" b="1" dirty="0"/>
              <a:t> </a:t>
            </a:r>
            <a:r>
              <a:rPr lang="en-GB" b="1" dirty="0" err="1"/>
              <a:t>armonizzano</a:t>
            </a:r>
            <a:r>
              <a:rPr lang="en-GB" b="1" dirty="0"/>
              <a:t> in </a:t>
            </a:r>
            <a:r>
              <a:rPr lang="en-GB" b="1" dirty="0" err="1"/>
              <a:t>parte</a:t>
            </a:r>
            <a:r>
              <a:rPr lang="en-GB" b="1" dirty="0"/>
              <a:t> la </a:t>
            </a:r>
            <a:r>
              <a:rPr lang="en-GB" b="1" dirty="0" err="1"/>
              <a:t>materia</a:t>
            </a:r>
            <a:r>
              <a:rPr lang="en-GB" b="1" dirty="0"/>
              <a:t>, come la </a:t>
            </a:r>
            <a:r>
              <a:rPr lang="en-GB" b="1" dirty="0" err="1"/>
              <a:t>responsabilità</a:t>
            </a:r>
            <a:r>
              <a:rPr lang="en-GB" b="1" dirty="0"/>
              <a:t> da </a:t>
            </a:r>
            <a:r>
              <a:rPr lang="en-GB" b="1" dirty="0" err="1"/>
              <a:t>prospetto</a:t>
            </a:r>
            <a:r>
              <a:rPr lang="en-GB" b="1" dirty="0"/>
              <a:t> , </a:t>
            </a:r>
            <a:r>
              <a:rPr lang="en-GB" b="1" dirty="0" err="1"/>
              <a:t>danno</a:t>
            </a:r>
            <a:r>
              <a:rPr lang="en-GB" b="1" dirty="0"/>
              <a:t> </a:t>
            </a:r>
            <a:r>
              <a:rPr lang="en-GB" b="1" dirty="0" err="1"/>
              <a:t>luogo</a:t>
            </a:r>
            <a:r>
              <a:rPr lang="en-GB" b="1" dirty="0"/>
              <a:t> a </a:t>
            </a:r>
            <a:r>
              <a:rPr lang="en-GB" b="1" dirty="0" err="1"/>
              <a:t>molteplici</a:t>
            </a:r>
            <a:r>
              <a:rPr lang="en-GB" b="1" dirty="0"/>
              <a:t> e </a:t>
            </a:r>
            <a:r>
              <a:rPr lang="en-GB" b="1" dirty="0" err="1"/>
              <a:t>troppo</a:t>
            </a:r>
            <a:r>
              <a:rPr lang="en-GB" b="1" dirty="0"/>
              <a:t> </a:t>
            </a:r>
            <a:r>
              <a:rPr lang="en-GB" b="1" dirty="0" err="1"/>
              <a:t>diversi</a:t>
            </a:r>
            <a:r>
              <a:rPr lang="en-GB" b="1" dirty="0"/>
              <a:t> </a:t>
            </a:r>
            <a:r>
              <a:rPr lang="en-GB" b="1" dirty="0" err="1"/>
              <a:t>approcci</a:t>
            </a:r>
            <a:r>
              <a:rPr lang="en-GB" b="1" dirty="0"/>
              <a:t>.</a:t>
            </a:r>
          </a:p>
        </p:txBody>
      </p:sp>
      <p:sp>
        <p:nvSpPr>
          <p:cNvPr id="4" name="Segnaposto numero diapositiva 3">
            <a:extLst>
              <a:ext uri="{FF2B5EF4-FFF2-40B4-BE49-F238E27FC236}">
                <a16:creationId xmlns:a16="http://schemas.microsoft.com/office/drawing/2014/main" id="{4B53F527-9ADF-13F1-5A3B-9BD3FA50B44B}"/>
              </a:ext>
            </a:extLst>
          </p:cNvPr>
          <p:cNvSpPr>
            <a:spLocks noGrp="1"/>
          </p:cNvSpPr>
          <p:nvPr>
            <p:ph type="sldNum" sz="quarter" idx="12"/>
          </p:nvPr>
        </p:nvSpPr>
        <p:spPr/>
        <p:txBody>
          <a:bodyPr/>
          <a:lstStyle/>
          <a:p>
            <a:fld id="{687643BB-03DC-1E4C-B41C-8DC286ADACEE}" type="slidenum">
              <a:rPr lang="en-GB" smtClean="0"/>
              <a:t>47</a:t>
            </a:fld>
            <a:endParaRPr lang="en-GB"/>
          </a:p>
        </p:txBody>
      </p:sp>
    </p:spTree>
    <p:extLst>
      <p:ext uri="{BB962C8B-B14F-4D97-AF65-F5344CB8AC3E}">
        <p14:creationId xmlns:p14="http://schemas.microsoft.com/office/powerpoint/2010/main" val="2835510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E9B6191-04B3-71A2-22E4-381A8243DCEA}"/>
              </a:ext>
            </a:extLst>
          </p:cNvPr>
          <p:cNvSpPr>
            <a:spLocks noGrp="1"/>
          </p:cNvSpPr>
          <p:nvPr>
            <p:ph type="title"/>
          </p:nvPr>
        </p:nvSpPr>
        <p:spPr/>
        <p:txBody>
          <a:bodyPr/>
          <a:lstStyle/>
          <a:p>
            <a:r>
              <a:rPr lang="en-GB" dirty="0">
                <a:solidFill>
                  <a:srgbClr val="FF0000"/>
                </a:solidFill>
              </a:rPr>
              <a:t>I </a:t>
            </a:r>
            <a:r>
              <a:rPr lang="en-GB" dirty="0" err="1">
                <a:solidFill>
                  <a:srgbClr val="FF0000"/>
                </a:solidFill>
              </a:rPr>
              <a:t>limiti</a:t>
            </a:r>
            <a:r>
              <a:rPr lang="en-GB" dirty="0">
                <a:solidFill>
                  <a:srgbClr val="FF0000"/>
                </a:solidFill>
              </a:rPr>
              <a:t> </a:t>
            </a:r>
            <a:r>
              <a:rPr lang="en-GB" dirty="0" err="1">
                <a:solidFill>
                  <a:srgbClr val="FF0000"/>
                </a:solidFill>
              </a:rPr>
              <a:t>dei</a:t>
            </a:r>
            <a:r>
              <a:rPr lang="en-GB" dirty="0">
                <a:solidFill>
                  <a:srgbClr val="FF0000"/>
                </a:solidFill>
              </a:rPr>
              <a:t> </a:t>
            </a:r>
            <a:r>
              <a:rPr lang="en-GB" dirty="0" err="1">
                <a:solidFill>
                  <a:srgbClr val="FF0000"/>
                </a:solidFill>
              </a:rPr>
              <a:t>rimedi</a:t>
            </a:r>
            <a:r>
              <a:rPr lang="en-GB" dirty="0">
                <a:solidFill>
                  <a:srgbClr val="FF0000"/>
                </a:solidFill>
              </a:rPr>
              <a:t> </a:t>
            </a:r>
            <a:r>
              <a:rPr lang="en-GB" dirty="0" err="1">
                <a:solidFill>
                  <a:srgbClr val="FF0000"/>
                </a:solidFill>
              </a:rPr>
              <a:t>risarcitori</a:t>
            </a:r>
            <a:r>
              <a:rPr lang="en-GB" dirty="0">
                <a:solidFill>
                  <a:srgbClr val="FF0000"/>
                </a:solidFill>
              </a:rPr>
              <a:t> (II)</a:t>
            </a:r>
            <a:endParaRPr lang="it-IT" dirty="0"/>
          </a:p>
        </p:txBody>
      </p:sp>
      <p:sp>
        <p:nvSpPr>
          <p:cNvPr id="3" name="Segnaposto contenuto 2">
            <a:extLst>
              <a:ext uri="{FF2B5EF4-FFF2-40B4-BE49-F238E27FC236}">
                <a16:creationId xmlns:a16="http://schemas.microsoft.com/office/drawing/2014/main" id="{36724B7C-70D4-8060-5E34-916270F60618}"/>
              </a:ext>
            </a:extLst>
          </p:cNvPr>
          <p:cNvSpPr>
            <a:spLocks noGrp="1"/>
          </p:cNvSpPr>
          <p:nvPr>
            <p:ph idx="1"/>
          </p:nvPr>
        </p:nvSpPr>
        <p:spPr/>
        <p:txBody>
          <a:bodyPr>
            <a:normAutofit/>
          </a:bodyPr>
          <a:lstStyle/>
          <a:p>
            <a:r>
              <a:rPr lang="en-GB" b="1" dirty="0" err="1"/>
              <a:t>L'articolo</a:t>
            </a:r>
            <a:r>
              <a:rPr lang="en-GB" b="1" dirty="0"/>
              <a:t> 35 bis del </a:t>
            </a:r>
            <a:r>
              <a:rPr lang="en-GB" b="1" dirty="0" err="1"/>
              <a:t>Regolamento</a:t>
            </a:r>
            <a:r>
              <a:rPr lang="en-GB" b="1" dirty="0"/>
              <a:t> </a:t>
            </a:r>
            <a:r>
              <a:rPr lang="en-GB" b="1" dirty="0" err="1"/>
              <a:t>sul</a:t>
            </a:r>
            <a:r>
              <a:rPr lang="en-GB" b="1" dirty="0"/>
              <a:t> </a:t>
            </a:r>
            <a:r>
              <a:rPr lang="en-GB" b="1" dirty="0">
                <a:solidFill>
                  <a:srgbClr val="FF0000"/>
                </a:solidFill>
              </a:rPr>
              <a:t>rating</a:t>
            </a:r>
            <a:r>
              <a:rPr lang="en-GB" b="1" dirty="0"/>
              <a:t> </a:t>
            </a:r>
            <a:r>
              <a:rPr lang="en-GB" b="1" dirty="0" err="1"/>
              <a:t>prevede</a:t>
            </a:r>
            <a:r>
              <a:rPr lang="en-GB" b="1" dirty="0"/>
              <a:t> </a:t>
            </a:r>
            <a:r>
              <a:rPr lang="en-GB" b="1" dirty="0" err="1"/>
              <a:t>che</a:t>
            </a:r>
            <a:r>
              <a:rPr lang="en-GB" b="1" dirty="0"/>
              <a:t> </a:t>
            </a:r>
            <a:r>
              <a:rPr lang="en-GB" b="1" dirty="0" err="1"/>
              <a:t>gli</a:t>
            </a:r>
            <a:r>
              <a:rPr lang="en-GB" b="1" dirty="0"/>
              <a:t> </a:t>
            </a:r>
            <a:r>
              <a:rPr lang="en-GB" b="1" dirty="0" err="1"/>
              <a:t>investitori</a:t>
            </a:r>
            <a:r>
              <a:rPr lang="en-GB" b="1" dirty="0"/>
              <a:t> </a:t>
            </a:r>
            <a:r>
              <a:rPr lang="en-GB" b="1" dirty="0" err="1"/>
              <a:t>possano</a:t>
            </a:r>
            <a:r>
              <a:rPr lang="en-GB" b="1" dirty="0"/>
              <a:t> </a:t>
            </a:r>
            <a:r>
              <a:rPr lang="en-GB" b="1" dirty="0" err="1"/>
              <a:t>ottenere</a:t>
            </a:r>
            <a:r>
              <a:rPr lang="en-GB" b="1" dirty="0"/>
              <a:t> un un </a:t>
            </a:r>
            <a:r>
              <a:rPr lang="en-GB" b="1" dirty="0" err="1"/>
              <a:t>risarcimento</a:t>
            </a:r>
            <a:r>
              <a:rPr lang="en-GB" b="1" dirty="0"/>
              <a:t> </a:t>
            </a:r>
            <a:r>
              <a:rPr lang="en-GB" b="1" dirty="0" err="1"/>
              <a:t>quando</a:t>
            </a:r>
            <a:r>
              <a:rPr lang="en-GB" b="1" dirty="0"/>
              <a:t> </a:t>
            </a:r>
            <a:r>
              <a:rPr lang="en-GB" b="1" dirty="0" err="1"/>
              <a:t>l'agenzia</a:t>
            </a:r>
            <a:r>
              <a:rPr lang="en-GB" b="1" dirty="0"/>
              <a:t> di rating ha </a:t>
            </a:r>
            <a:r>
              <a:rPr lang="en-GB" b="1" dirty="0" err="1"/>
              <a:t>violato</a:t>
            </a:r>
            <a:r>
              <a:rPr lang="en-GB" b="1" dirty="0"/>
              <a:t> il CRAR </a:t>
            </a:r>
            <a:r>
              <a:rPr lang="en-GB" b="1" dirty="0" err="1"/>
              <a:t>intenzionalmente</a:t>
            </a:r>
            <a:r>
              <a:rPr lang="en-GB" b="1" dirty="0"/>
              <a:t> o con grave </a:t>
            </a:r>
            <a:r>
              <a:rPr lang="en-GB" b="1" dirty="0" err="1"/>
              <a:t>negligenza</a:t>
            </a:r>
            <a:r>
              <a:rPr lang="en-GB" b="1" dirty="0"/>
              <a:t> e </a:t>
            </a:r>
            <a:r>
              <a:rPr lang="en-GB" b="1" dirty="0" err="1"/>
              <a:t>gli</a:t>
            </a:r>
            <a:r>
              <a:rPr lang="en-GB" b="1" dirty="0"/>
              <a:t> </a:t>
            </a:r>
            <a:r>
              <a:rPr lang="en-GB" b="1" dirty="0" err="1"/>
              <a:t>investitori</a:t>
            </a:r>
            <a:r>
              <a:rPr lang="en-GB" b="1" dirty="0"/>
              <a:t> </a:t>
            </a:r>
            <a:r>
              <a:rPr lang="en-GB" b="1" dirty="0" err="1"/>
              <a:t>hanno</a:t>
            </a:r>
            <a:r>
              <a:rPr lang="en-GB" b="1" dirty="0"/>
              <a:t> "</a:t>
            </a:r>
            <a:r>
              <a:rPr lang="en-GB" b="1" dirty="0" err="1"/>
              <a:t>fatto</a:t>
            </a:r>
            <a:r>
              <a:rPr lang="en-GB" b="1" dirty="0"/>
              <a:t> </a:t>
            </a:r>
            <a:r>
              <a:rPr lang="en-GB" b="1" dirty="0" err="1"/>
              <a:t>ragionevole</a:t>
            </a:r>
            <a:r>
              <a:rPr lang="en-GB" b="1" dirty="0"/>
              <a:t> </a:t>
            </a:r>
            <a:r>
              <a:rPr lang="en-GB" b="1" dirty="0" err="1"/>
              <a:t>affidamento</a:t>
            </a:r>
            <a:r>
              <a:rPr lang="en-GB" b="1" dirty="0"/>
              <a:t>" </a:t>
            </a:r>
            <a:r>
              <a:rPr lang="en-GB" b="1" dirty="0" err="1"/>
              <a:t>sul</a:t>
            </a:r>
            <a:r>
              <a:rPr lang="en-GB" b="1" dirty="0"/>
              <a:t> rating. </a:t>
            </a:r>
          </a:p>
          <a:p>
            <a:endParaRPr lang="en-GB" b="1" dirty="0"/>
          </a:p>
          <a:p>
            <a:r>
              <a:rPr lang="en-GB" b="1" dirty="0" err="1"/>
              <a:t>Tuttavia</a:t>
            </a:r>
            <a:r>
              <a:rPr lang="en-GB" b="1" dirty="0"/>
              <a:t>, il </a:t>
            </a:r>
            <a:r>
              <a:rPr lang="en-GB" b="1" dirty="0" err="1"/>
              <a:t>significato</a:t>
            </a:r>
            <a:r>
              <a:rPr lang="en-GB" b="1" dirty="0"/>
              <a:t> di "</a:t>
            </a:r>
            <a:r>
              <a:rPr lang="en-GB" b="1" dirty="0" err="1"/>
              <a:t>ragionevole</a:t>
            </a:r>
            <a:r>
              <a:rPr lang="en-GB" b="1" dirty="0"/>
              <a:t> </a:t>
            </a:r>
            <a:r>
              <a:rPr lang="en-GB" b="1" dirty="0" err="1"/>
              <a:t>affidamento</a:t>
            </a:r>
            <a:r>
              <a:rPr lang="en-GB" b="1" dirty="0"/>
              <a:t>" </a:t>
            </a:r>
            <a:r>
              <a:rPr lang="en-GB" b="1" dirty="0" err="1"/>
              <a:t>può</a:t>
            </a:r>
            <a:r>
              <a:rPr lang="en-GB" b="1" dirty="0"/>
              <a:t> </a:t>
            </a:r>
            <a:r>
              <a:rPr lang="en-GB" b="1" dirty="0" err="1"/>
              <a:t>essere</a:t>
            </a:r>
            <a:r>
              <a:rPr lang="en-GB" b="1" dirty="0"/>
              <a:t> </a:t>
            </a:r>
            <a:r>
              <a:rPr lang="en-GB" b="1" dirty="0" err="1"/>
              <a:t>diverso</a:t>
            </a:r>
            <a:r>
              <a:rPr lang="en-GB" b="1" dirty="0"/>
              <a:t> per le diverse </a:t>
            </a:r>
            <a:r>
              <a:rPr lang="en-GB" b="1" dirty="0" err="1"/>
              <a:t>legislazioni</a:t>
            </a:r>
            <a:r>
              <a:rPr lang="en-GB" b="1" dirty="0"/>
              <a:t>.</a:t>
            </a:r>
          </a:p>
          <a:p>
            <a:endParaRPr lang="it-IT" dirty="0"/>
          </a:p>
        </p:txBody>
      </p:sp>
      <p:sp>
        <p:nvSpPr>
          <p:cNvPr id="4" name="Segnaposto numero diapositiva 3">
            <a:extLst>
              <a:ext uri="{FF2B5EF4-FFF2-40B4-BE49-F238E27FC236}">
                <a16:creationId xmlns:a16="http://schemas.microsoft.com/office/drawing/2014/main" id="{9365AC55-0DB8-CF90-8836-701A8B8E6525}"/>
              </a:ext>
            </a:extLst>
          </p:cNvPr>
          <p:cNvSpPr>
            <a:spLocks noGrp="1"/>
          </p:cNvSpPr>
          <p:nvPr>
            <p:ph type="sldNum" sz="quarter" idx="12"/>
          </p:nvPr>
        </p:nvSpPr>
        <p:spPr/>
        <p:txBody>
          <a:bodyPr/>
          <a:lstStyle/>
          <a:p>
            <a:fld id="{687643BB-03DC-1E4C-B41C-8DC286ADACEE}" type="slidenum">
              <a:rPr lang="en-GB" smtClean="0"/>
              <a:t>48</a:t>
            </a:fld>
            <a:endParaRPr lang="en-GB"/>
          </a:p>
        </p:txBody>
      </p:sp>
    </p:spTree>
    <p:extLst>
      <p:ext uri="{BB962C8B-B14F-4D97-AF65-F5344CB8AC3E}">
        <p14:creationId xmlns:p14="http://schemas.microsoft.com/office/powerpoint/2010/main" val="260937954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94DF0EF-BF7A-049A-DCE8-2B8191386D44}"/>
              </a:ext>
            </a:extLst>
          </p:cNvPr>
          <p:cNvSpPr>
            <a:spLocks noGrp="1"/>
          </p:cNvSpPr>
          <p:nvPr>
            <p:ph type="title"/>
          </p:nvPr>
        </p:nvSpPr>
        <p:spPr/>
        <p:txBody>
          <a:bodyPr/>
          <a:lstStyle/>
          <a:p>
            <a:r>
              <a:rPr lang="en-GB" dirty="0">
                <a:solidFill>
                  <a:srgbClr val="FF0000"/>
                </a:solidFill>
              </a:rPr>
              <a:t>I </a:t>
            </a:r>
            <a:r>
              <a:rPr lang="en-GB" dirty="0" err="1">
                <a:solidFill>
                  <a:srgbClr val="FF0000"/>
                </a:solidFill>
              </a:rPr>
              <a:t>limiti</a:t>
            </a:r>
            <a:r>
              <a:rPr lang="en-GB" dirty="0">
                <a:solidFill>
                  <a:srgbClr val="FF0000"/>
                </a:solidFill>
              </a:rPr>
              <a:t> </a:t>
            </a:r>
            <a:r>
              <a:rPr lang="en-GB" dirty="0" err="1">
                <a:solidFill>
                  <a:srgbClr val="FF0000"/>
                </a:solidFill>
              </a:rPr>
              <a:t>dei</a:t>
            </a:r>
            <a:r>
              <a:rPr lang="en-GB" dirty="0">
                <a:solidFill>
                  <a:srgbClr val="FF0000"/>
                </a:solidFill>
              </a:rPr>
              <a:t> </a:t>
            </a:r>
            <a:r>
              <a:rPr lang="en-GB" dirty="0" err="1">
                <a:solidFill>
                  <a:srgbClr val="FF0000"/>
                </a:solidFill>
              </a:rPr>
              <a:t>rimedi</a:t>
            </a:r>
            <a:r>
              <a:rPr lang="en-GB" dirty="0">
                <a:solidFill>
                  <a:srgbClr val="FF0000"/>
                </a:solidFill>
              </a:rPr>
              <a:t> </a:t>
            </a:r>
            <a:r>
              <a:rPr lang="en-GB" dirty="0" err="1">
                <a:solidFill>
                  <a:srgbClr val="FF0000"/>
                </a:solidFill>
              </a:rPr>
              <a:t>risarcitori</a:t>
            </a:r>
            <a:r>
              <a:rPr lang="en-GB" dirty="0">
                <a:solidFill>
                  <a:srgbClr val="FF0000"/>
                </a:solidFill>
              </a:rPr>
              <a:t> (III)</a:t>
            </a:r>
            <a:endParaRPr lang="it-IT" dirty="0"/>
          </a:p>
        </p:txBody>
      </p:sp>
      <p:sp>
        <p:nvSpPr>
          <p:cNvPr id="3" name="Segnaposto contenuto 2">
            <a:extLst>
              <a:ext uri="{FF2B5EF4-FFF2-40B4-BE49-F238E27FC236}">
                <a16:creationId xmlns:a16="http://schemas.microsoft.com/office/drawing/2014/main" id="{A383D56C-50D2-BC91-A14E-7113741B1A50}"/>
              </a:ext>
            </a:extLst>
          </p:cNvPr>
          <p:cNvSpPr>
            <a:spLocks noGrp="1"/>
          </p:cNvSpPr>
          <p:nvPr>
            <p:ph idx="1"/>
          </p:nvPr>
        </p:nvSpPr>
        <p:spPr/>
        <p:txBody>
          <a:bodyPr>
            <a:normAutofit/>
          </a:bodyPr>
          <a:lstStyle/>
          <a:p>
            <a:pPr>
              <a:buFont typeface="Wingdings" pitchFamily="2" charset="2"/>
              <a:buChar char="Ø"/>
            </a:pPr>
            <a:r>
              <a:rPr lang="en-GB" b="1" dirty="0"/>
              <a:t> </a:t>
            </a:r>
            <a:r>
              <a:rPr lang="en-GB" b="1" dirty="0" err="1"/>
              <a:t>Inoltre</a:t>
            </a:r>
            <a:r>
              <a:rPr lang="en-GB" b="1" dirty="0"/>
              <a:t>, </a:t>
            </a:r>
            <a:r>
              <a:rPr lang="en-GB" b="1" dirty="0" err="1"/>
              <a:t>benché</a:t>
            </a:r>
            <a:r>
              <a:rPr lang="en-GB" b="1" dirty="0"/>
              <a:t> la Corte di </a:t>
            </a:r>
            <a:r>
              <a:rPr lang="en-GB" b="1" dirty="0" err="1"/>
              <a:t>giustizia</a:t>
            </a:r>
            <a:r>
              <a:rPr lang="en-GB" b="1" dirty="0"/>
              <a:t> (CGUE) </a:t>
            </a:r>
            <a:r>
              <a:rPr lang="en-GB" b="1" dirty="0" err="1"/>
              <a:t>abbia</a:t>
            </a:r>
            <a:r>
              <a:rPr lang="en-GB" b="1" dirty="0"/>
              <a:t> </a:t>
            </a:r>
            <a:r>
              <a:rPr lang="en-GB" b="1" dirty="0" err="1"/>
              <a:t>compiuto</a:t>
            </a:r>
            <a:r>
              <a:rPr lang="en-GB" b="1" dirty="0"/>
              <a:t> </a:t>
            </a:r>
            <a:r>
              <a:rPr lang="en-GB" b="1" dirty="0" err="1"/>
              <a:t>alcuni</a:t>
            </a:r>
            <a:r>
              <a:rPr lang="en-GB" b="1" dirty="0"/>
              <a:t> </a:t>
            </a:r>
            <a:r>
              <a:rPr lang="en-GB" b="1" dirty="0" err="1"/>
              <a:t>passi</a:t>
            </a:r>
            <a:r>
              <a:rPr lang="en-GB" b="1" dirty="0"/>
              <a:t> per </a:t>
            </a:r>
            <a:r>
              <a:rPr lang="en-GB" b="1" dirty="0" err="1"/>
              <a:t>chiarire</a:t>
            </a:r>
            <a:r>
              <a:rPr lang="en-GB" b="1" dirty="0"/>
              <a:t> </a:t>
            </a:r>
            <a:r>
              <a:rPr lang="en-GB" b="1" dirty="0" err="1"/>
              <a:t>questioni</a:t>
            </a:r>
            <a:r>
              <a:rPr lang="en-GB" b="1" dirty="0"/>
              <a:t> legate, ad </a:t>
            </a:r>
            <a:r>
              <a:rPr lang="en-GB" b="1" dirty="0" err="1"/>
              <a:t>esempio</a:t>
            </a:r>
            <a:r>
              <a:rPr lang="en-GB" b="1" dirty="0"/>
              <a:t>, all'"</a:t>
            </a:r>
            <a:r>
              <a:rPr lang="en-GB" b="1" dirty="0" err="1"/>
              <a:t>affidamento</a:t>
            </a:r>
            <a:r>
              <a:rPr lang="en-GB" b="1" dirty="0"/>
              <a:t>”  (</a:t>
            </a:r>
            <a:r>
              <a:rPr lang="en-GB" b="1" dirty="0">
                <a:solidFill>
                  <a:srgbClr val="FF0000"/>
                </a:solidFill>
              </a:rPr>
              <a:t>Case C-910/19 Bankia, ECLI:EU:C:2021:433</a:t>
            </a:r>
            <a:r>
              <a:rPr lang="en-GB" b="1" dirty="0"/>
              <a:t>) il </a:t>
            </a:r>
            <a:r>
              <a:rPr lang="en-GB" b="1" dirty="0" err="1"/>
              <a:t>suo</a:t>
            </a:r>
            <a:r>
              <a:rPr lang="en-GB" b="1" dirty="0"/>
              <a:t> </a:t>
            </a:r>
            <a:r>
              <a:rPr lang="en-GB" b="1" dirty="0" err="1"/>
              <a:t>approccio</a:t>
            </a:r>
            <a:r>
              <a:rPr lang="en-GB" b="1" dirty="0"/>
              <a:t> verso </a:t>
            </a:r>
            <a:r>
              <a:rPr lang="en-GB" b="1" dirty="0" err="1"/>
              <a:t>una</a:t>
            </a:r>
            <a:r>
              <a:rPr lang="en-GB" b="1" dirty="0"/>
              <a:t> </a:t>
            </a:r>
            <a:r>
              <a:rPr lang="en-GB" b="1" dirty="0" err="1"/>
              <a:t>maggiore</a:t>
            </a:r>
            <a:r>
              <a:rPr lang="en-GB" b="1" dirty="0"/>
              <a:t> </a:t>
            </a:r>
            <a:r>
              <a:rPr lang="en-GB" b="1" dirty="0" err="1"/>
              <a:t>armonizzazione</a:t>
            </a:r>
            <a:r>
              <a:rPr lang="en-GB" b="1" dirty="0"/>
              <a:t> </a:t>
            </a:r>
            <a:r>
              <a:rPr lang="en-GB" b="1" dirty="0" err="1"/>
              <a:t>nell'ambito</a:t>
            </a:r>
            <a:r>
              <a:rPr lang="en-GB" b="1" dirty="0"/>
              <a:t> dell'"</a:t>
            </a:r>
            <a:r>
              <a:rPr lang="en-GB" b="1" dirty="0" err="1"/>
              <a:t>equivalenza</a:t>
            </a:r>
            <a:r>
              <a:rPr lang="en-GB" b="1" dirty="0"/>
              <a:t>" e dell'"</a:t>
            </a:r>
            <a:r>
              <a:rPr lang="en-GB" b="1" dirty="0" err="1"/>
              <a:t>efficacia</a:t>
            </a:r>
            <a:r>
              <a:rPr lang="en-GB" b="1" dirty="0"/>
              <a:t>" </a:t>
            </a:r>
            <a:r>
              <a:rPr lang="en-GB" b="1" dirty="0" err="1"/>
              <a:t>è</a:t>
            </a:r>
            <a:r>
              <a:rPr lang="en-GB" b="1" dirty="0"/>
              <a:t> </a:t>
            </a:r>
            <a:r>
              <a:rPr lang="en-GB" b="1" dirty="0" err="1"/>
              <a:t>molto</a:t>
            </a:r>
            <a:r>
              <a:rPr lang="en-GB" b="1" dirty="0"/>
              <a:t> </a:t>
            </a:r>
            <a:r>
              <a:rPr lang="en-GB" b="1" dirty="0" err="1"/>
              <a:t>cauto</a:t>
            </a:r>
            <a:r>
              <a:rPr lang="en-GB" b="1" dirty="0"/>
              <a:t>.</a:t>
            </a:r>
          </a:p>
          <a:p>
            <a:pPr>
              <a:buFont typeface="Wingdings" pitchFamily="2" charset="2"/>
              <a:buChar char="Ø"/>
            </a:pPr>
            <a:r>
              <a:rPr lang="en-GB" b="1" dirty="0" err="1"/>
              <a:t>Inoltre</a:t>
            </a:r>
            <a:r>
              <a:rPr lang="en-GB" b="1" dirty="0"/>
              <a:t>, la CGUE </a:t>
            </a:r>
            <a:r>
              <a:rPr lang="en-GB" b="1" dirty="0" err="1"/>
              <a:t>può</a:t>
            </a:r>
            <a:r>
              <a:rPr lang="en-GB" b="1" dirty="0"/>
              <a:t> </a:t>
            </a:r>
            <a:r>
              <a:rPr lang="en-GB" b="1" dirty="0" err="1"/>
              <a:t>calibrare</a:t>
            </a:r>
            <a:r>
              <a:rPr lang="en-GB" b="1" dirty="0"/>
              <a:t> </a:t>
            </a:r>
            <a:r>
              <a:rPr lang="en-GB" b="1" dirty="0" err="1"/>
              <a:t>meglio</a:t>
            </a:r>
            <a:r>
              <a:rPr lang="en-GB" b="1" dirty="0"/>
              <a:t> il </a:t>
            </a:r>
            <a:r>
              <a:rPr lang="en-GB" b="1" dirty="0" err="1"/>
              <a:t>margine</a:t>
            </a:r>
            <a:r>
              <a:rPr lang="en-GB" b="1" dirty="0"/>
              <a:t> di </a:t>
            </a:r>
            <a:r>
              <a:rPr lang="en-GB" b="1" dirty="0" err="1"/>
              <a:t>manovra</a:t>
            </a:r>
            <a:r>
              <a:rPr lang="en-GB" b="1" dirty="0"/>
              <a:t> </a:t>
            </a:r>
            <a:r>
              <a:rPr lang="en-GB" b="1" dirty="0" err="1"/>
              <a:t>concesso</a:t>
            </a:r>
            <a:r>
              <a:rPr lang="en-GB" b="1" dirty="0"/>
              <a:t> </a:t>
            </a:r>
            <a:r>
              <a:rPr lang="en-GB" b="1" dirty="0" err="1"/>
              <a:t>agli</a:t>
            </a:r>
            <a:r>
              <a:rPr lang="en-GB" b="1" dirty="0"/>
              <a:t> </a:t>
            </a:r>
            <a:r>
              <a:rPr lang="en-GB" b="1" dirty="0" err="1"/>
              <a:t>Stati</a:t>
            </a:r>
            <a:r>
              <a:rPr lang="en-GB" b="1" dirty="0"/>
              <a:t> </a:t>
            </a:r>
            <a:r>
              <a:rPr lang="en-GB" b="1" dirty="0" err="1"/>
              <a:t>membri</a:t>
            </a:r>
            <a:r>
              <a:rPr lang="en-GB" b="1" dirty="0"/>
              <a:t> </a:t>
            </a:r>
            <a:r>
              <a:rPr lang="en-GB" b="1" dirty="0" err="1"/>
              <a:t>esiste</a:t>
            </a:r>
            <a:r>
              <a:rPr lang="en-GB" b="1" dirty="0"/>
              <a:t> </a:t>
            </a:r>
            <a:r>
              <a:rPr lang="en-GB" b="1" dirty="0" err="1"/>
              <a:t>una</a:t>
            </a:r>
            <a:r>
              <a:rPr lang="en-GB" b="1" dirty="0"/>
              <a:t> </a:t>
            </a:r>
            <a:r>
              <a:rPr lang="en-GB" b="1" dirty="0" err="1"/>
              <a:t>disposizione</a:t>
            </a:r>
            <a:r>
              <a:rPr lang="en-GB" b="1" dirty="0"/>
              <a:t> </a:t>
            </a:r>
            <a:r>
              <a:rPr lang="en-GB" b="1" dirty="0" err="1"/>
              <a:t>sulla</a:t>
            </a:r>
            <a:r>
              <a:rPr lang="en-GB" b="1" dirty="0"/>
              <a:t> </a:t>
            </a:r>
            <a:r>
              <a:rPr lang="en-GB" b="1" dirty="0" err="1"/>
              <a:t>responsabilità</a:t>
            </a:r>
            <a:r>
              <a:rPr lang="en-GB" b="1" dirty="0"/>
              <a:t> civile </a:t>
            </a:r>
            <a:r>
              <a:rPr lang="en-GB" b="1" dirty="0" err="1"/>
              <a:t>nel</a:t>
            </a:r>
            <a:r>
              <a:rPr lang="en-GB" b="1" dirty="0"/>
              <a:t> testo </a:t>
            </a:r>
            <a:r>
              <a:rPr lang="en-GB" b="1" dirty="0" err="1"/>
              <a:t>normativo</a:t>
            </a:r>
            <a:r>
              <a:rPr lang="en-GB" b="1" dirty="0"/>
              <a:t> </a:t>
            </a:r>
            <a:r>
              <a:rPr lang="en-GB" b="1" dirty="0" err="1"/>
              <a:t>dell'UE</a:t>
            </a:r>
            <a:r>
              <a:rPr lang="en-GB" b="1" dirty="0"/>
              <a:t> , ma </a:t>
            </a:r>
            <a:r>
              <a:rPr lang="en-GB" b="1" dirty="0" err="1"/>
              <a:t>nel</a:t>
            </a:r>
            <a:r>
              <a:rPr lang="en-GB" b="1" dirty="0"/>
              <a:t> </a:t>
            </a:r>
            <a:r>
              <a:rPr lang="en-GB" b="1" dirty="0" err="1"/>
              <a:t>caso</a:t>
            </a:r>
            <a:r>
              <a:rPr lang="en-GB" b="1" dirty="0"/>
              <a:t> in cui non </a:t>
            </a:r>
            <a:r>
              <a:rPr lang="en-GB" b="1" dirty="0" err="1"/>
              <a:t>esista</a:t>
            </a:r>
            <a:r>
              <a:rPr lang="en-GB" b="1" dirty="0"/>
              <a:t> tale </a:t>
            </a:r>
            <a:r>
              <a:rPr lang="en-GB" b="1" dirty="0" err="1"/>
              <a:t>disposizione</a:t>
            </a:r>
            <a:r>
              <a:rPr lang="en-GB" b="1" dirty="0"/>
              <a:t> </a:t>
            </a:r>
            <a:r>
              <a:rPr lang="en-GB" b="1" dirty="0" err="1"/>
              <a:t>può</a:t>
            </a:r>
            <a:r>
              <a:rPr lang="en-GB" b="1" dirty="0"/>
              <a:t> </a:t>
            </a:r>
            <a:r>
              <a:rPr lang="en-GB" b="1" dirty="0" err="1"/>
              <a:t>essere</a:t>
            </a:r>
            <a:r>
              <a:rPr lang="en-GB" b="1" dirty="0"/>
              <a:t> </a:t>
            </a:r>
            <a:r>
              <a:rPr lang="en-GB" b="1" dirty="0" err="1"/>
              <a:t>molto</a:t>
            </a:r>
            <a:r>
              <a:rPr lang="en-GB" b="1" dirty="0"/>
              <a:t> </a:t>
            </a:r>
            <a:r>
              <a:rPr lang="en-GB" b="1" dirty="0" err="1"/>
              <a:t>più</a:t>
            </a:r>
            <a:r>
              <a:rPr lang="en-GB" b="1" dirty="0"/>
              <a:t> difficile tale </a:t>
            </a:r>
            <a:r>
              <a:rPr lang="en-GB" b="1" dirty="0" err="1"/>
              <a:t>disposizione</a:t>
            </a:r>
            <a:r>
              <a:rPr lang="en-GB" b="1" dirty="0"/>
              <a:t> </a:t>
            </a:r>
            <a:r>
              <a:rPr lang="en-GB" b="1" dirty="0" err="1"/>
              <a:t>potrebbe</a:t>
            </a:r>
            <a:r>
              <a:rPr lang="en-GB" b="1" dirty="0"/>
              <a:t> </a:t>
            </a:r>
            <a:r>
              <a:rPr lang="en-GB" b="1" dirty="0" err="1"/>
              <a:t>essere</a:t>
            </a:r>
            <a:r>
              <a:rPr lang="en-GB" b="1" dirty="0"/>
              <a:t> </a:t>
            </a:r>
            <a:r>
              <a:rPr lang="en-GB" b="1" dirty="0" err="1"/>
              <a:t>molto</a:t>
            </a:r>
            <a:r>
              <a:rPr lang="en-GB" b="1" dirty="0"/>
              <a:t> </a:t>
            </a:r>
            <a:r>
              <a:rPr lang="en-GB" b="1" dirty="0" err="1"/>
              <a:t>più</a:t>
            </a:r>
            <a:r>
              <a:rPr lang="en-GB" b="1" dirty="0"/>
              <a:t> difficile.</a:t>
            </a:r>
          </a:p>
          <a:p>
            <a:endParaRPr lang="it-IT" dirty="0"/>
          </a:p>
        </p:txBody>
      </p:sp>
      <p:sp>
        <p:nvSpPr>
          <p:cNvPr id="4" name="Segnaposto numero diapositiva 3">
            <a:extLst>
              <a:ext uri="{FF2B5EF4-FFF2-40B4-BE49-F238E27FC236}">
                <a16:creationId xmlns:a16="http://schemas.microsoft.com/office/drawing/2014/main" id="{0881403E-5F34-C0A4-76A0-703737909204}"/>
              </a:ext>
            </a:extLst>
          </p:cNvPr>
          <p:cNvSpPr>
            <a:spLocks noGrp="1"/>
          </p:cNvSpPr>
          <p:nvPr>
            <p:ph type="sldNum" sz="quarter" idx="12"/>
          </p:nvPr>
        </p:nvSpPr>
        <p:spPr/>
        <p:txBody>
          <a:bodyPr/>
          <a:lstStyle/>
          <a:p>
            <a:fld id="{687643BB-03DC-1E4C-B41C-8DC286ADACEE}" type="slidenum">
              <a:rPr lang="en-GB" smtClean="0"/>
              <a:t>49</a:t>
            </a:fld>
            <a:endParaRPr lang="en-GB"/>
          </a:p>
        </p:txBody>
      </p:sp>
    </p:spTree>
    <p:extLst>
      <p:ext uri="{BB962C8B-B14F-4D97-AF65-F5344CB8AC3E}">
        <p14:creationId xmlns:p14="http://schemas.microsoft.com/office/powerpoint/2010/main" val="306160906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9EBB9CD-B083-D6A7-8135-E7C43506B54B}"/>
              </a:ext>
            </a:extLst>
          </p:cNvPr>
          <p:cNvSpPr>
            <a:spLocks noGrp="1"/>
          </p:cNvSpPr>
          <p:nvPr>
            <p:ph type="title"/>
          </p:nvPr>
        </p:nvSpPr>
        <p:spPr/>
        <p:txBody>
          <a:bodyPr/>
          <a:lstStyle/>
          <a:p>
            <a:r>
              <a:rPr lang="en-GB" dirty="0">
                <a:solidFill>
                  <a:srgbClr val="FF0000"/>
                </a:solidFill>
              </a:rPr>
              <a:t>I </a:t>
            </a:r>
            <a:r>
              <a:rPr lang="en-GB" dirty="0" err="1">
                <a:solidFill>
                  <a:srgbClr val="FF0000"/>
                </a:solidFill>
              </a:rPr>
              <a:t>limiti</a:t>
            </a:r>
            <a:r>
              <a:rPr lang="en-GB" dirty="0">
                <a:solidFill>
                  <a:srgbClr val="FF0000"/>
                </a:solidFill>
              </a:rPr>
              <a:t> </a:t>
            </a:r>
            <a:r>
              <a:rPr lang="en-GB" dirty="0" err="1">
                <a:solidFill>
                  <a:srgbClr val="FF0000"/>
                </a:solidFill>
              </a:rPr>
              <a:t>dei</a:t>
            </a:r>
            <a:r>
              <a:rPr lang="en-GB" dirty="0">
                <a:solidFill>
                  <a:srgbClr val="FF0000"/>
                </a:solidFill>
              </a:rPr>
              <a:t> </a:t>
            </a:r>
            <a:r>
              <a:rPr lang="en-GB" dirty="0" err="1">
                <a:solidFill>
                  <a:srgbClr val="FF0000"/>
                </a:solidFill>
              </a:rPr>
              <a:t>rimedi</a:t>
            </a:r>
            <a:r>
              <a:rPr lang="en-GB" dirty="0">
                <a:solidFill>
                  <a:srgbClr val="FF0000"/>
                </a:solidFill>
              </a:rPr>
              <a:t> </a:t>
            </a:r>
            <a:r>
              <a:rPr lang="en-GB" dirty="0" err="1">
                <a:solidFill>
                  <a:srgbClr val="FF0000"/>
                </a:solidFill>
              </a:rPr>
              <a:t>risarcitori</a:t>
            </a:r>
            <a:r>
              <a:rPr lang="en-GB" dirty="0">
                <a:solidFill>
                  <a:srgbClr val="FF0000"/>
                </a:solidFill>
              </a:rPr>
              <a:t> (IV)</a:t>
            </a:r>
            <a:endParaRPr lang="it-IT" dirty="0"/>
          </a:p>
        </p:txBody>
      </p:sp>
      <p:sp>
        <p:nvSpPr>
          <p:cNvPr id="3" name="Segnaposto contenuto 2">
            <a:extLst>
              <a:ext uri="{FF2B5EF4-FFF2-40B4-BE49-F238E27FC236}">
                <a16:creationId xmlns:a16="http://schemas.microsoft.com/office/drawing/2014/main" id="{8C297E49-B6A9-5B03-3CF5-B9AEBA2E4150}"/>
              </a:ext>
            </a:extLst>
          </p:cNvPr>
          <p:cNvSpPr>
            <a:spLocks noGrp="1"/>
          </p:cNvSpPr>
          <p:nvPr>
            <p:ph idx="1"/>
          </p:nvPr>
        </p:nvSpPr>
        <p:spPr>
          <a:xfrm>
            <a:off x="838200" y="1309816"/>
            <a:ext cx="10515600" cy="5046533"/>
          </a:xfrm>
        </p:spPr>
        <p:txBody>
          <a:bodyPr>
            <a:normAutofit/>
          </a:bodyPr>
          <a:lstStyle/>
          <a:p>
            <a:pPr>
              <a:buFont typeface="Wingdings" pitchFamily="2" charset="2"/>
              <a:buChar char="Ø"/>
            </a:pPr>
            <a:r>
              <a:rPr lang="en-GB" b="1" dirty="0"/>
              <a:t>1) Le </a:t>
            </a:r>
            <a:r>
              <a:rPr lang="en-GB" b="1" dirty="0" err="1"/>
              <a:t>regole</a:t>
            </a:r>
            <a:r>
              <a:rPr lang="en-GB" b="1" dirty="0"/>
              <a:t> </a:t>
            </a:r>
            <a:r>
              <a:rPr lang="en-GB" b="1" dirty="0" err="1"/>
              <a:t>sulla</a:t>
            </a:r>
            <a:r>
              <a:rPr lang="en-GB" b="1" dirty="0"/>
              <a:t> </a:t>
            </a:r>
            <a:r>
              <a:rPr lang="en-GB" b="1" dirty="0" err="1"/>
              <a:t>responsabilità</a:t>
            </a:r>
            <a:r>
              <a:rPr lang="en-GB" b="1" dirty="0"/>
              <a:t> per </a:t>
            </a:r>
            <a:r>
              <a:rPr lang="en-GB" b="1" dirty="0" err="1"/>
              <a:t>dichiarazioni</a:t>
            </a:r>
            <a:r>
              <a:rPr lang="en-GB" b="1" dirty="0"/>
              <a:t> </a:t>
            </a:r>
            <a:r>
              <a:rPr lang="en-GB" b="1" dirty="0" err="1"/>
              <a:t>errate</a:t>
            </a:r>
            <a:r>
              <a:rPr lang="en-GB" b="1" dirty="0"/>
              <a:t> da </a:t>
            </a:r>
            <a:r>
              <a:rPr lang="en-GB" b="1" dirty="0" err="1"/>
              <a:t>parte</a:t>
            </a:r>
            <a:r>
              <a:rPr lang="en-GB" b="1" dirty="0"/>
              <a:t> di </a:t>
            </a:r>
            <a:r>
              <a:rPr lang="en-GB" b="1" dirty="0" err="1"/>
              <a:t>terzi</a:t>
            </a:r>
            <a:r>
              <a:rPr lang="en-GB" b="1" dirty="0"/>
              <a:t> (</a:t>
            </a:r>
            <a:r>
              <a:rPr lang="en-GB" b="1" dirty="0" err="1"/>
              <a:t>compresi</a:t>
            </a:r>
            <a:r>
              <a:rPr lang="en-GB" b="1" dirty="0"/>
              <a:t> </a:t>
            </a:r>
            <a:r>
              <a:rPr lang="en-GB" b="1" dirty="0" err="1"/>
              <a:t>i</a:t>
            </a:r>
            <a:r>
              <a:rPr lang="en-GB" b="1" dirty="0"/>
              <a:t> gatekeeper) </a:t>
            </a:r>
            <a:r>
              <a:rPr lang="en-GB" b="1" dirty="0" err="1"/>
              <a:t>possono</a:t>
            </a:r>
            <a:r>
              <a:rPr lang="en-GB" b="1" dirty="0"/>
              <a:t> </a:t>
            </a:r>
            <a:r>
              <a:rPr lang="en-GB" b="1" dirty="0" err="1"/>
              <a:t>divergere</a:t>
            </a:r>
            <a:r>
              <a:rPr lang="en-GB" b="1" dirty="0"/>
              <a:t> </a:t>
            </a:r>
            <a:r>
              <a:rPr lang="en-GB" b="1" dirty="0" err="1"/>
              <a:t>nella</a:t>
            </a:r>
            <a:r>
              <a:rPr lang="en-GB" b="1" dirty="0"/>
              <a:t> </a:t>
            </a:r>
            <a:r>
              <a:rPr lang="en-GB" b="1" dirty="0" err="1"/>
              <a:t>misura</a:t>
            </a:r>
            <a:r>
              <a:rPr lang="en-GB" b="1" dirty="0"/>
              <a:t> in cui </a:t>
            </a:r>
            <a:r>
              <a:rPr lang="en-GB" b="1" dirty="0" err="1"/>
              <a:t>alcune</a:t>
            </a:r>
            <a:r>
              <a:rPr lang="en-GB" b="1" dirty="0"/>
              <a:t> </a:t>
            </a:r>
            <a:r>
              <a:rPr lang="en-GB" b="1" dirty="0" err="1"/>
              <a:t>giurisdizioni</a:t>
            </a:r>
            <a:r>
              <a:rPr lang="en-GB" b="1" dirty="0"/>
              <a:t> </a:t>
            </a:r>
            <a:r>
              <a:rPr lang="en-GB" b="1" dirty="0" err="1"/>
              <a:t>possono</a:t>
            </a:r>
            <a:r>
              <a:rPr lang="en-GB" b="1" dirty="0"/>
              <a:t> </a:t>
            </a:r>
            <a:r>
              <a:rPr lang="en-GB" b="1" dirty="0" err="1"/>
              <a:t>contemplare</a:t>
            </a:r>
            <a:r>
              <a:rPr lang="en-GB" b="1" dirty="0"/>
              <a:t> </a:t>
            </a:r>
            <a:r>
              <a:rPr lang="en-GB" b="1" dirty="0" err="1"/>
              <a:t>una</a:t>
            </a:r>
            <a:r>
              <a:rPr lang="en-GB" b="1" dirty="0"/>
              <a:t> causa di azione, </a:t>
            </a:r>
            <a:r>
              <a:rPr lang="en-GB" b="1" dirty="0" err="1"/>
              <a:t>mentre</a:t>
            </a:r>
            <a:r>
              <a:rPr lang="en-GB" b="1" dirty="0"/>
              <a:t> </a:t>
            </a:r>
            <a:r>
              <a:rPr lang="en-GB" b="1" dirty="0" err="1"/>
              <a:t>altre</a:t>
            </a:r>
            <a:r>
              <a:rPr lang="en-GB" b="1" dirty="0"/>
              <a:t> </a:t>
            </a:r>
            <a:r>
              <a:rPr lang="en-GB" b="1" dirty="0" err="1"/>
              <a:t>possono</a:t>
            </a:r>
            <a:r>
              <a:rPr lang="en-GB" b="1" dirty="0"/>
              <a:t> </a:t>
            </a:r>
            <a:r>
              <a:rPr lang="en-GB" b="1" dirty="0" err="1"/>
              <a:t>escluderla</a:t>
            </a:r>
            <a:r>
              <a:rPr lang="en-GB" b="1" dirty="0"/>
              <a:t>, ad </a:t>
            </a:r>
            <a:r>
              <a:rPr lang="en-GB" b="1" dirty="0" err="1"/>
              <a:t>esempio</a:t>
            </a:r>
            <a:r>
              <a:rPr lang="en-GB" b="1" dirty="0"/>
              <a:t>, se </a:t>
            </a:r>
            <a:r>
              <a:rPr lang="en-GB" b="1" dirty="0" err="1"/>
              <a:t>richiedono</a:t>
            </a:r>
            <a:r>
              <a:rPr lang="en-GB" b="1" dirty="0"/>
              <a:t> </a:t>
            </a:r>
            <a:r>
              <a:rPr lang="en-GB" b="1" dirty="0" err="1"/>
              <a:t>che</a:t>
            </a:r>
            <a:r>
              <a:rPr lang="en-GB" b="1" dirty="0"/>
              <a:t> </a:t>
            </a:r>
            <a:r>
              <a:rPr lang="en-GB" b="1" dirty="0" err="1"/>
              <a:t>l'attore</a:t>
            </a:r>
            <a:r>
              <a:rPr lang="en-GB" b="1" dirty="0"/>
              <a:t> e il </a:t>
            </a:r>
            <a:r>
              <a:rPr lang="en-GB" b="1" dirty="0" err="1"/>
              <a:t>convenuto</a:t>
            </a:r>
            <a:r>
              <a:rPr lang="en-GB" b="1" dirty="0"/>
              <a:t> </a:t>
            </a:r>
            <a:r>
              <a:rPr lang="en-GB" b="1" dirty="0" err="1"/>
              <a:t>siano</a:t>
            </a:r>
            <a:r>
              <a:rPr lang="en-GB" b="1" dirty="0"/>
              <a:t> </a:t>
            </a:r>
            <a:r>
              <a:rPr lang="en-GB" b="1" dirty="0" err="1"/>
              <a:t>legati</a:t>
            </a:r>
            <a:r>
              <a:rPr lang="en-GB" b="1" dirty="0"/>
              <a:t> da un </a:t>
            </a:r>
            <a:r>
              <a:rPr lang="en-GB" b="1" dirty="0" err="1"/>
              <a:t>rapporto</a:t>
            </a:r>
            <a:r>
              <a:rPr lang="en-GB" b="1" dirty="0"/>
              <a:t> </a:t>
            </a:r>
            <a:r>
              <a:rPr lang="en-GB" b="1" dirty="0" err="1"/>
              <a:t>contrattuale</a:t>
            </a:r>
            <a:r>
              <a:rPr lang="en-GB" b="1" dirty="0"/>
              <a:t> o quasi </a:t>
            </a:r>
            <a:r>
              <a:rPr lang="en-GB" b="1" dirty="0" err="1"/>
              <a:t>contrattuale</a:t>
            </a:r>
            <a:r>
              <a:rPr lang="en-GB" b="1" dirty="0"/>
              <a:t>.</a:t>
            </a:r>
          </a:p>
          <a:p>
            <a:pPr>
              <a:buFont typeface="Wingdings" pitchFamily="2" charset="2"/>
              <a:buChar char="Ø"/>
            </a:pPr>
            <a:endParaRPr lang="en-GB" b="1" dirty="0"/>
          </a:p>
          <a:p>
            <a:pPr>
              <a:buFont typeface="Wingdings" pitchFamily="2" charset="2"/>
              <a:buChar char="Ø"/>
            </a:pPr>
            <a:r>
              <a:rPr lang="en-GB" b="1" dirty="0"/>
              <a:t>2) </a:t>
            </a:r>
            <a:r>
              <a:rPr lang="en-GB" b="1" dirty="0" err="1"/>
              <a:t>Alcuni</a:t>
            </a:r>
            <a:r>
              <a:rPr lang="en-GB" b="1" dirty="0"/>
              <a:t> </a:t>
            </a:r>
            <a:r>
              <a:rPr lang="en-GB" b="1" dirty="0" err="1"/>
              <a:t>Stati</a:t>
            </a:r>
            <a:r>
              <a:rPr lang="en-GB" b="1" dirty="0"/>
              <a:t> </a:t>
            </a:r>
            <a:r>
              <a:rPr lang="en-GB" b="1" dirty="0" err="1"/>
              <a:t>possono</a:t>
            </a:r>
            <a:r>
              <a:rPr lang="en-GB" b="1" dirty="0"/>
              <a:t> </a:t>
            </a:r>
            <a:r>
              <a:rPr lang="en-GB" b="1" dirty="0" err="1"/>
              <a:t>utilizzare</a:t>
            </a:r>
            <a:r>
              <a:rPr lang="en-GB" b="1" dirty="0"/>
              <a:t> la </a:t>
            </a:r>
            <a:r>
              <a:rPr lang="en-GB" b="1" dirty="0" err="1"/>
              <a:t>violazione</a:t>
            </a:r>
            <a:r>
              <a:rPr lang="en-GB" b="1" dirty="0"/>
              <a:t> di </a:t>
            </a:r>
            <a:r>
              <a:rPr lang="en-GB" b="1" dirty="0" err="1"/>
              <a:t>norme</a:t>
            </a:r>
            <a:r>
              <a:rPr lang="en-GB" b="1" dirty="0"/>
              <a:t> </a:t>
            </a:r>
            <a:r>
              <a:rPr lang="en-GB" b="1" dirty="0" err="1"/>
              <a:t>regolamentari</a:t>
            </a:r>
            <a:r>
              <a:rPr lang="en-GB" b="1" dirty="0"/>
              <a:t> per </a:t>
            </a:r>
            <a:r>
              <a:rPr lang="en-GB" b="1" dirty="0" err="1"/>
              <a:t>configurare</a:t>
            </a:r>
            <a:r>
              <a:rPr lang="en-GB" b="1" dirty="0"/>
              <a:t> la </a:t>
            </a:r>
            <a:r>
              <a:rPr lang="en-GB" b="1" dirty="0" err="1"/>
              <a:t>responsabilità</a:t>
            </a:r>
            <a:r>
              <a:rPr lang="en-GB" b="1" dirty="0"/>
              <a:t> civile, </a:t>
            </a:r>
            <a:r>
              <a:rPr lang="en-GB" b="1" dirty="0" err="1"/>
              <a:t>mentre</a:t>
            </a:r>
            <a:r>
              <a:rPr lang="en-GB" b="1" dirty="0"/>
              <a:t> </a:t>
            </a:r>
            <a:r>
              <a:rPr lang="en-GB" b="1" dirty="0" err="1"/>
              <a:t>altri</a:t>
            </a:r>
            <a:r>
              <a:rPr lang="en-GB" b="1" dirty="0"/>
              <a:t> </a:t>
            </a:r>
            <a:r>
              <a:rPr lang="en-GB" b="1" dirty="0" err="1"/>
              <a:t>possono</a:t>
            </a:r>
            <a:r>
              <a:rPr lang="en-GB" b="1" dirty="0"/>
              <a:t> non  </a:t>
            </a:r>
            <a:r>
              <a:rPr lang="en-GB" b="1" dirty="0" err="1"/>
              <a:t>farlo</a:t>
            </a:r>
            <a:r>
              <a:rPr lang="en-GB" b="1" dirty="0"/>
              <a:t>.</a:t>
            </a:r>
          </a:p>
          <a:p>
            <a:endParaRPr lang="en-GB" b="1" dirty="0"/>
          </a:p>
          <a:p>
            <a:endParaRPr lang="en-GB" b="1" dirty="0"/>
          </a:p>
        </p:txBody>
      </p:sp>
      <p:sp>
        <p:nvSpPr>
          <p:cNvPr id="4" name="Segnaposto numero diapositiva 3">
            <a:extLst>
              <a:ext uri="{FF2B5EF4-FFF2-40B4-BE49-F238E27FC236}">
                <a16:creationId xmlns:a16="http://schemas.microsoft.com/office/drawing/2014/main" id="{0144A8FF-A204-B477-28B2-01188BFFE36E}"/>
              </a:ext>
            </a:extLst>
          </p:cNvPr>
          <p:cNvSpPr>
            <a:spLocks noGrp="1"/>
          </p:cNvSpPr>
          <p:nvPr>
            <p:ph type="sldNum" sz="quarter" idx="12"/>
          </p:nvPr>
        </p:nvSpPr>
        <p:spPr/>
        <p:txBody>
          <a:bodyPr/>
          <a:lstStyle/>
          <a:p>
            <a:fld id="{687643BB-03DC-1E4C-B41C-8DC286ADACEE}" type="slidenum">
              <a:rPr lang="en-GB" smtClean="0"/>
              <a:t>50</a:t>
            </a:fld>
            <a:endParaRPr lang="en-GB"/>
          </a:p>
        </p:txBody>
      </p:sp>
    </p:spTree>
    <p:extLst>
      <p:ext uri="{BB962C8B-B14F-4D97-AF65-F5344CB8AC3E}">
        <p14:creationId xmlns:p14="http://schemas.microsoft.com/office/powerpoint/2010/main" val="46020283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9EBB9CD-B083-D6A7-8135-E7C43506B54B}"/>
              </a:ext>
            </a:extLst>
          </p:cNvPr>
          <p:cNvSpPr>
            <a:spLocks noGrp="1"/>
          </p:cNvSpPr>
          <p:nvPr>
            <p:ph type="title"/>
          </p:nvPr>
        </p:nvSpPr>
        <p:spPr/>
        <p:txBody>
          <a:bodyPr/>
          <a:lstStyle/>
          <a:p>
            <a:r>
              <a:rPr lang="en-GB" dirty="0">
                <a:solidFill>
                  <a:srgbClr val="FF0000"/>
                </a:solidFill>
              </a:rPr>
              <a:t>I </a:t>
            </a:r>
            <a:r>
              <a:rPr lang="en-GB" dirty="0" err="1">
                <a:solidFill>
                  <a:srgbClr val="FF0000"/>
                </a:solidFill>
              </a:rPr>
              <a:t>limiti</a:t>
            </a:r>
            <a:r>
              <a:rPr lang="en-GB" dirty="0">
                <a:solidFill>
                  <a:srgbClr val="FF0000"/>
                </a:solidFill>
              </a:rPr>
              <a:t> </a:t>
            </a:r>
            <a:r>
              <a:rPr lang="en-GB" dirty="0" err="1">
                <a:solidFill>
                  <a:srgbClr val="FF0000"/>
                </a:solidFill>
              </a:rPr>
              <a:t>dei</a:t>
            </a:r>
            <a:r>
              <a:rPr lang="en-GB" dirty="0">
                <a:solidFill>
                  <a:srgbClr val="FF0000"/>
                </a:solidFill>
              </a:rPr>
              <a:t> </a:t>
            </a:r>
            <a:r>
              <a:rPr lang="en-GB" dirty="0" err="1">
                <a:solidFill>
                  <a:srgbClr val="FF0000"/>
                </a:solidFill>
              </a:rPr>
              <a:t>rimedi</a:t>
            </a:r>
            <a:r>
              <a:rPr lang="en-GB" dirty="0">
                <a:solidFill>
                  <a:srgbClr val="FF0000"/>
                </a:solidFill>
              </a:rPr>
              <a:t> </a:t>
            </a:r>
            <a:r>
              <a:rPr lang="en-GB" dirty="0" err="1">
                <a:solidFill>
                  <a:srgbClr val="FF0000"/>
                </a:solidFill>
              </a:rPr>
              <a:t>risarcitori</a:t>
            </a:r>
            <a:r>
              <a:rPr lang="en-GB" dirty="0">
                <a:solidFill>
                  <a:srgbClr val="FF0000"/>
                </a:solidFill>
              </a:rPr>
              <a:t> (V)</a:t>
            </a:r>
            <a:endParaRPr lang="it-IT" dirty="0"/>
          </a:p>
        </p:txBody>
      </p:sp>
      <p:sp>
        <p:nvSpPr>
          <p:cNvPr id="3" name="Segnaposto contenuto 2">
            <a:extLst>
              <a:ext uri="{FF2B5EF4-FFF2-40B4-BE49-F238E27FC236}">
                <a16:creationId xmlns:a16="http://schemas.microsoft.com/office/drawing/2014/main" id="{8C297E49-B6A9-5B03-3CF5-B9AEBA2E4150}"/>
              </a:ext>
            </a:extLst>
          </p:cNvPr>
          <p:cNvSpPr>
            <a:spLocks noGrp="1"/>
          </p:cNvSpPr>
          <p:nvPr>
            <p:ph idx="1"/>
          </p:nvPr>
        </p:nvSpPr>
        <p:spPr>
          <a:xfrm>
            <a:off x="838200" y="1309816"/>
            <a:ext cx="10515600" cy="5046533"/>
          </a:xfrm>
        </p:spPr>
        <p:txBody>
          <a:bodyPr>
            <a:normAutofit/>
          </a:bodyPr>
          <a:lstStyle/>
          <a:p>
            <a:pPr>
              <a:buFont typeface="Wingdings" pitchFamily="2" charset="2"/>
              <a:buChar char="Ø"/>
            </a:pPr>
            <a:endParaRPr lang="en-GB" b="1" dirty="0"/>
          </a:p>
          <a:p>
            <a:pPr>
              <a:buFont typeface="Wingdings" pitchFamily="2" charset="2"/>
              <a:buChar char="Ø"/>
            </a:pPr>
            <a:r>
              <a:rPr lang="en-GB" b="1" dirty="0"/>
              <a:t>A  </a:t>
            </a:r>
            <a:r>
              <a:rPr lang="en-GB" b="1" dirty="0" err="1"/>
              <a:t>differenza</a:t>
            </a:r>
            <a:r>
              <a:rPr lang="en-GB" b="1" dirty="0"/>
              <a:t> </a:t>
            </a:r>
            <a:r>
              <a:rPr lang="en-GB" b="1" dirty="0" err="1"/>
              <a:t>dei</a:t>
            </a:r>
            <a:r>
              <a:rPr lang="en-GB" b="1" dirty="0"/>
              <a:t> rating del </a:t>
            </a:r>
            <a:r>
              <a:rPr lang="en-GB" b="1" dirty="0" err="1"/>
              <a:t>credito</a:t>
            </a:r>
            <a:r>
              <a:rPr lang="en-GB" b="1" dirty="0"/>
              <a:t>, </a:t>
            </a:r>
            <a:r>
              <a:rPr lang="en-GB" b="1" dirty="0" err="1"/>
              <a:t>che</a:t>
            </a:r>
            <a:r>
              <a:rPr lang="en-GB" b="1" dirty="0"/>
              <a:t> a causa del </a:t>
            </a:r>
            <a:r>
              <a:rPr lang="en-GB" b="1" dirty="0" err="1"/>
              <a:t>loro</a:t>
            </a:r>
            <a:r>
              <a:rPr lang="en-GB" b="1" dirty="0"/>
              <a:t> </a:t>
            </a:r>
            <a:r>
              <a:rPr lang="en-GB" b="1" dirty="0" err="1"/>
              <a:t>ambito</a:t>
            </a:r>
            <a:r>
              <a:rPr lang="en-GB" b="1" dirty="0"/>
              <a:t> di </a:t>
            </a:r>
            <a:r>
              <a:rPr lang="en-GB" b="1" dirty="0" err="1"/>
              <a:t>applicazione</a:t>
            </a:r>
            <a:r>
              <a:rPr lang="en-GB" b="1" dirty="0"/>
              <a:t> ristretto, </a:t>
            </a:r>
            <a:r>
              <a:rPr lang="en-GB" b="1" dirty="0" err="1"/>
              <a:t>dell'uso</a:t>
            </a:r>
            <a:r>
              <a:rPr lang="en-GB" b="1" dirty="0"/>
              <a:t> </a:t>
            </a:r>
            <a:r>
              <a:rPr lang="en-GB" b="1" dirty="0" err="1"/>
              <a:t>diffuso</a:t>
            </a:r>
            <a:r>
              <a:rPr lang="en-GB" b="1" dirty="0"/>
              <a:t> e </a:t>
            </a:r>
            <a:r>
              <a:rPr lang="en-GB" b="1" dirty="0" err="1"/>
              <a:t>dell'impatto</a:t>
            </a:r>
            <a:r>
              <a:rPr lang="en-GB" b="1" dirty="0"/>
              <a:t> </a:t>
            </a:r>
            <a:r>
              <a:rPr lang="en-GB" b="1" dirty="0" err="1"/>
              <a:t>consolidato</a:t>
            </a:r>
            <a:r>
              <a:rPr lang="en-GB" b="1" dirty="0"/>
              <a:t> </a:t>
            </a:r>
            <a:r>
              <a:rPr lang="en-GB" b="1" dirty="0" err="1"/>
              <a:t>nelle</a:t>
            </a:r>
            <a:r>
              <a:rPr lang="en-GB" b="1" dirty="0"/>
              <a:t> </a:t>
            </a:r>
            <a:r>
              <a:rPr lang="en-GB" b="1" dirty="0" err="1"/>
              <a:t>decisioni</a:t>
            </a:r>
            <a:r>
              <a:rPr lang="en-GB" b="1" dirty="0"/>
              <a:t> di </a:t>
            </a:r>
            <a:r>
              <a:rPr lang="en-GB" b="1" dirty="0" err="1"/>
              <a:t>investimento</a:t>
            </a:r>
            <a:r>
              <a:rPr lang="en-GB" b="1" dirty="0"/>
              <a:t> </a:t>
            </a:r>
            <a:r>
              <a:rPr lang="en-GB" b="1" dirty="0" err="1"/>
              <a:t>possono</a:t>
            </a:r>
            <a:r>
              <a:rPr lang="en-GB" b="1" dirty="0"/>
              <a:t> </a:t>
            </a:r>
            <a:r>
              <a:rPr lang="en-GB" b="1" dirty="0" err="1"/>
              <a:t>costituire</a:t>
            </a:r>
            <a:r>
              <a:rPr lang="en-GB" b="1" dirty="0"/>
              <a:t> la base </a:t>
            </a:r>
            <a:r>
              <a:rPr lang="en-GB" b="1" dirty="0" err="1"/>
              <a:t>della</a:t>
            </a:r>
            <a:r>
              <a:rPr lang="en-GB" b="1" dirty="0"/>
              <a:t> </a:t>
            </a:r>
            <a:r>
              <a:rPr lang="en-GB" b="1" dirty="0" err="1"/>
              <a:t>responsabilità</a:t>
            </a:r>
            <a:r>
              <a:rPr lang="en-GB" b="1" dirty="0"/>
              <a:t> civile, </a:t>
            </a:r>
            <a:r>
              <a:rPr lang="en-GB" b="1" dirty="0" err="1"/>
              <a:t>i</a:t>
            </a:r>
            <a:r>
              <a:rPr lang="en-GB" b="1" dirty="0"/>
              <a:t> rating ESG (e I benchmark </a:t>
            </a:r>
            <a:r>
              <a:rPr lang="en-GB" b="1" dirty="0" err="1"/>
              <a:t>basati</a:t>
            </a:r>
            <a:r>
              <a:rPr lang="en-GB" b="1" dirty="0"/>
              <a:t> </a:t>
            </a:r>
            <a:r>
              <a:rPr lang="en-GB" b="1" dirty="0" err="1"/>
              <a:t>su</a:t>
            </a:r>
            <a:r>
              <a:rPr lang="en-GB" b="1" dirty="0"/>
              <a:t> di </a:t>
            </a:r>
            <a:r>
              <a:rPr lang="en-GB" b="1" dirty="0" err="1"/>
              <a:t>essi</a:t>
            </a:r>
            <a:r>
              <a:rPr lang="en-GB" b="1" dirty="0"/>
              <a:t>) </a:t>
            </a:r>
            <a:r>
              <a:rPr lang="en-GB" b="1" dirty="0" err="1"/>
              <a:t>sono</a:t>
            </a:r>
            <a:r>
              <a:rPr lang="en-GB" b="1" dirty="0"/>
              <a:t> </a:t>
            </a:r>
            <a:r>
              <a:rPr lang="en-GB" b="1" dirty="0" err="1"/>
              <a:t>più</a:t>
            </a:r>
            <a:r>
              <a:rPr lang="en-GB" b="1" dirty="0"/>
              <a:t> </a:t>
            </a:r>
            <a:r>
              <a:rPr lang="en-GB" b="1" dirty="0" err="1"/>
              <a:t>vicini</a:t>
            </a:r>
            <a:r>
              <a:rPr lang="en-GB" b="1" dirty="0"/>
              <a:t> alle "pure </a:t>
            </a:r>
            <a:r>
              <a:rPr lang="en-GB" b="1" dirty="0" err="1"/>
              <a:t>opinioni</a:t>
            </a:r>
            <a:r>
              <a:rPr lang="en-GB" b="1" dirty="0"/>
              <a:t>", o a </a:t>
            </a:r>
            <a:r>
              <a:rPr lang="en-GB" b="1" dirty="0" err="1"/>
              <a:t>dichiarazioni</a:t>
            </a:r>
            <a:r>
              <a:rPr lang="en-GB" b="1" dirty="0"/>
              <a:t> speculative </a:t>
            </a:r>
            <a:r>
              <a:rPr lang="en-GB" b="1" dirty="0" err="1"/>
              <a:t>previsionali</a:t>
            </a:r>
            <a:endParaRPr lang="en-GB" b="1" dirty="0"/>
          </a:p>
          <a:p>
            <a:pPr>
              <a:buFont typeface="Wingdings" pitchFamily="2" charset="2"/>
              <a:buChar char="Ø"/>
            </a:pPr>
            <a:r>
              <a:rPr lang="en-GB" b="1" dirty="0" err="1"/>
              <a:t>Anche</a:t>
            </a:r>
            <a:r>
              <a:rPr lang="en-GB" b="1" dirty="0"/>
              <a:t> se </a:t>
            </a:r>
            <a:r>
              <a:rPr lang="en-GB" b="1" dirty="0" err="1"/>
              <a:t>gli</a:t>
            </a:r>
            <a:r>
              <a:rPr lang="en-GB" b="1" dirty="0"/>
              <a:t> </a:t>
            </a:r>
            <a:r>
              <a:rPr lang="en-GB" b="1" dirty="0" err="1"/>
              <a:t>Stati</a:t>
            </a:r>
            <a:r>
              <a:rPr lang="en-GB" b="1" dirty="0"/>
              <a:t> </a:t>
            </a:r>
            <a:r>
              <a:rPr lang="en-GB" b="1" dirty="0" err="1"/>
              <a:t>membri</a:t>
            </a:r>
            <a:r>
              <a:rPr lang="en-GB" b="1" dirty="0"/>
              <a:t> </a:t>
            </a:r>
            <a:r>
              <a:rPr lang="en-GB" b="1" dirty="0" err="1"/>
              <a:t>dovessero</a:t>
            </a:r>
            <a:r>
              <a:rPr lang="en-GB" b="1" dirty="0"/>
              <a:t> </a:t>
            </a:r>
            <a:r>
              <a:rPr lang="en-GB" b="1" dirty="0" err="1"/>
              <a:t>convergere</a:t>
            </a:r>
            <a:r>
              <a:rPr lang="en-GB" b="1" dirty="0"/>
              <a:t> </a:t>
            </a:r>
            <a:r>
              <a:rPr lang="en-GB" b="1" dirty="0" err="1"/>
              <a:t>sulla</a:t>
            </a:r>
            <a:r>
              <a:rPr lang="en-GB" b="1" dirty="0"/>
              <a:t> </a:t>
            </a:r>
            <a:r>
              <a:rPr lang="en-GB" b="1" dirty="0" err="1"/>
              <a:t>sull'esistenza</a:t>
            </a:r>
            <a:r>
              <a:rPr lang="en-GB" b="1" dirty="0"/>
              <a:t> del </a:t>
            </a:r>
            <a:r>
              <a:rPr lang="en-GB" b="1" dirty="0" err="1"/>
              <a:t>presupposto</a:t>
            </a:r>
            <a:r>
              <a:rPr lang="en-GB" b="1" dirty="0"/>
              <a:t> per </a:t>
            </a:r>
            <a:r>
              <a:rPr lang="en-GB" b="1" dirty="0" err="1"/>
              <a:t>un’azione</a:t>
            </a:r>
            <a:r>
              <a:rPr lang="en-GB" b="1" dirty="0"/>
              <a:t>, </a:t>
            </a:r>
            <a:r>
              <a:rPr lang="en-GB" b="1" dirty="0" err="1"/>
              <a:t>possono</a:t>
            </a:r>
            <a:r>
              <a:rPr lang="en-GB" b="1" dirty="0"/>
              <a:t> </a:t>
            </a:r>
            <a:r>
              <a:rPr lang="en-GB" b="1" dirty="0" err="1"/>
              <a:t>divergere</a:t>
            </a:r>
            <a:r>
              <a:rPr lang="en-GB" b="1" dirty="0"/>
              <a:t> </a:t>
            </a:r>
            <a:r>
              <a:rPr lang="en-GB" b="1" dirty="0" err="1"/>
              <a:t>sulla</a:t>
            </a:r>
            <a:r>
              <a:rPr lang="en-GB" b="1" dirty="0"/>
              <a:t> </a:t>
            </a:r>
            <a:r>
              <a:rPr lang="en-GB" b="1" dirty="0" err="1"/>
              <a:t>valutazione</a:t>
            </a:r>
            <a:r>
              <a:rPr lang="en-GB" b="1" dirty="0"/>
              <a:t> </a:t>
            </a:r>
            <a:r>
              <a:rPr lang="en-GB" b="1" dirty="0" err="1"/>
              <a:t>della</a:t>
            </a:r>
            <a:r>
              <a:rPr lang="en-GB" b="1" dirty="0"/>
              <a:t> </a:t>
            </a:r>
            <a:r>
              <a:rPr lang="en-GB" b="1" dirty="0" err="1"/>
              <a:t>responsabilità</a:t>
            </a:r>
            <a:r>
              <a:rPr lang="en-GB" b="1" dirty="0"/>
              <a:t>. </a:t>
            </a:r>
          </a:p>
          <a:p>
            <a:pPr>
              <a:buFont typeface="Wingdings" pitchFamily="2" charset="2"/>
              <a:buChar char="Ø"/>
            </a:pPr>
            <a:endParaRPr lang="it-IT" dirty="0"/>
          </a:p>
        </p:txBody>
      </p:sp>
      <p:sp>
        <p:nvSpPr>
          <p:cNvPr id="4" name="Segnaposto numero diapositiva 3">
            <a:extLst>
              <a:ext uri="{FF2B5EF4-FFF2-40B4-BE49-F238E27FC236}">
                <a16:creationId xmlns:a16="http://schemas.microsoft.com/office/drawing/2014/main" id="{0144A8FF-A204-B477-28B2-01188BFFE36E}"/>
              </a:ext>
            </a:extLst>
          </p:cNvPr>
          <p:cNvSpPr>
            <a:spLocks noGrp="1"/>
          </p:cNvSpPr>
          <p:nvPr>
            <p:ph type="sldNum" sz="quarter" idx="12"/>
          </p:nvPr>
        </p:nvSpPr>
        <p:spPr/>
        <p:txBody>
          <a:bodyPr/>
          <a:lstStyle/>
          <a:p>
            <a:fld id="{687643BB-03DC-1E4C-B41C-8DC286ADACEE}" type="slidenum">
              <a:rPr lang="en-GB" smtClean="0"/>
              <a:t>51</a:t>
            </a:fld>
            <a:endParaRPr lang="en-GB"/>
          </a:p>
        </p:txBody>
      </p:sp>
    </p:spTree>
    <p:extLst>
      <p:ext uri="{BB962C8B-B14F-4D97-AF65-F5344CB8AC3E}">
        <p14:creationId xmlns:p14="http://schemas.microsoft.com/office/powerpoint/2010/main" val="71900548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39B7B22-FBC1-BA0C-DB1F-35255CD027A5}"/>
              </a:ext>
            </a:extLst>
          </p:cNvPr>
          <p:cNvSpPr>
            <a:spLocks noGrp="1"/>
          </p:cNvSpPr>
          <p:nvPr>
            <p:ph type="title"/>
          </p:nvPr>
        </p:nvSpPr>
        <p:spPr>
          <a:xfrm flipV="1">
            <a:off x="838200" y="319406"/>
            <a:ext cx="10515600" cy="45719"/>
          </a:xfrm>
        </p:spPr>
        <p:txBody>
          <a:bodyPr>
            <a:normAutofit fontScale="90000"/>
          </a:bodyPr>
          <a:lstStyle/>
          <a:p>
            <a:endParaRPr lang="it-IT" dirty="0"/>
          </a:p>
        </p:txBody>
      </p:sp>
      <p:sp>
        <p:nvSpPr>
          <p:cNvPr id="3" name="Segnaposto contenuto 2">
            <a:extLst>
              <a:ext uri="{FF2B5EF4-FFF2-40B4-BE49-F238E27FC236}">
                <a16:creationId xmlns:a16="http://schemas.microsoft.com/office/drawing/2014/main" id="{32CA2142-3302-E280-8707-164F5ED1826A}"/>
              </a:ext>
            </a:extLst>
          </p:cNvPr>
          <p:cNvSpPr>
            <a:spLocks noGrp="1"/>
          </p:cNvSpPr>
          <p:nvPr>
            <p:ph idx="1"/>
          </p:nvPr>
        </p:nvSpPr>
        <p:spPr>
          <a:xfrm>
            <a:off x="838200" y="861266"/>
            <a:ext cx="10515600" cy="5315698"/>
          </a:xfrm>
        </p:spPr>
        <p:txBody>
          <a:bodyPr>
            <a:normAutofit fontScale="85000" lnSpcReduction="20000"/>
          </a:bodyPr>
          <a:lstStyle/>
          <a:p>
            <a:r>
              <a:rPr lang="en-GB" b="1" dirty="0">
                <a:latin typeface="Verdana" panose="020B0604030504040204" pitchFamily="34" charset="0"/>
                <a:ea typeface="Verdana" panose="020B0604030504040204" pitchFamily="34" charset="0"/>
                <a:cs typeface="Verdana" panose="020B0604030504040204" pitchFamily="34" charset="0"/>
              </a:rPr>
              <a:t>Ad </a:t>
            </a:r>
            <a:r>
              <a:rPr lang="en-GB" b="1" dirty="0" err="1">
                <a:latin typeface="Verdana" panose="020B0604030504040204" pitchFamily="34" charset="0"/>
                <a:ea typeface="Verdana" panose="020B0604030504040204" pitchFamily="34" charset="0"/>
                <a:cs typeface="Verdana" panose="020B0604030504040204" pitchFamily="34" charset="0"/>
              </a:rPr>
              <a:t>esempio</a:t>
            </a:r>
            <a:r>
              <a:rPr lang="en-GB" b="1" dirty="0">
                <a:latin typeface="Verdana" panose="020B0604030504040204" pitchFamily="34" charset="0"/>
                <a:ea typeface="Verdana" panose="020B0604030504040204" pitchFamily="34" charset="0"/>
                <a:cs typeface="Verdana" panose="020B0604030504040204" pitchFamily="34" charset="0"/>
              </a:rPr>
              <a:t> </a:t>
            </a:r>
            <a:r>
              <a:rPr lang="en-GB" b="1" dirty="0" err="1">
                <a:solidFill>
                  <a:srgbClr val="FF0000"/>
                </a:solidFill>
                <a:latin typeface="Verdana" panose="020B0604030504040204" pitchFamily="34" charset="0"/>
                <a:ea typeface="Verdana" panose="020B0604030504040204" pitchFamily="34" charset="0"/>
                <a:cs typeface="Verdana" panose="020B0604030504040204" pitchFamily="34" charset="0"/>
              </a:rPr>
              <a:t>l'idea</a:t>
            </a:r>
            <a:r>
              <a:rPr lang="en-GB" b="1" dirty="0">
                <a:solidFill>
                  <a:srgbClr val="FF0000"/>
                </a:solidFill>
                <a:latin typeface="Verdana" panose="020B0604030504040204" pitchFamily="34" charset="0"/>
                <a:ea typeface="Verdana" panose="020B0604030504040204" pitchFamily="34" charset="0"/>
                <a:cs typeface="Verdana" panose="020B0604030504040204" pitchFamily="34" charset="0"/>
              </a:rPr>
              <a:t> </a:t>
            </a:r>
            <a:r>
              <a:rPr lang="en-GB" b="1" dirty="0" err="1">
                <a:solidFill>
                  <a:srgbClr val="FF0000"/>
                </a:solidFill>
                <a:latin typeface="Verdana" panose="020B0604030504040204" pitchFamily="34" charset="0"/>
                <a:ea typeface="Verdana" panose="020B0604030504040204" pitchFamily="34" charset="0"/>
                <a:cs typeface="Verdana" panose="020B0604030504040204" pitchFamily="34" charset="0"/>
              </a:rPr>
              <a:t>che</a:t>
            </a:r>
            <a:r>
              <a:rPr lang="en-GB" b="1" dirty="0">
                <a:solidFill>
                  <a:srgbClr val="FF0000"/>
                </a:solidFill>
                <a:latin typeface="Verdana" panose="020B0604030504040204" pitchFamily="34" charset="0"/>
                <a:ea typeface="Verdana" panose="020B0604030504040204" pitchFamily="34" charset="0"/>
                <a:cs typeface="Verdana" panose="020B0604030504040204" pitchFamily="34" charset="0"/>
              </a:rPr>
              <a:t> </a:t>
            </a:r>
            <a:r>
              <a:rPr lang="en-GB" b="1" dirty="0" err="1">
                <a:solidFill>
                  <a:srgbClr val="FF0000"/>
                </a:solidFill>
                <a:latin typeface="Verdana" panose="020B0604030504040204" pitchFamily="34" charset="0"/>
                <a:ea typeface="Verdana" panose="020B0604030504040204" pitchFamily="34" charset="0"/>
                <a:cs typeface="Verdana" panose="020B0604030504040204" pitchFamily="34" charset="0"/>
              </a:rPr>
              <a:t>alcuni</a:t>
            </a:r>
            <a:r>
              <a:rPr lang="en-GB" b="1" dirty="0">
                <a:solidFill>
                  <a:srgbClr val="FF0000"/>
                </a:solidFill>
                <a:latin typeface="Verdana" panose="020B0604030504040204" pitchFamily="34" charset="0"/>
                <a:ea typeface="Verdana" panose="020B0604030504040204" pitchFamily="34" charset="0"/>
                <a:cs typeface="Verdana" panose="020B0604030504040204" pitchFamily="34" charset="0"/>
              </a:rPr>
              <a:t> </a:t>
            </a:r>
            <a:r>
              <a:rPr lang="en-GB" b="1" dirty="0" err="1">
                <a:solidFill>
                  <a:srgbClr val="FF0000"/>
                </a:solidFill>
                <a:latin typeface="Verdana" panose="020B0604030504040204" pitchFamily="34" charset="0"/>
                <a:ea typeface="Verdana" panose="020B0604030504040204" pitchFamily="34" charset="0"/>
                <a:cs typeface="Verdana" panose="020B0604030504040204" pitchFamily="34" charset="0"/>
              </a:rPr>
              <a:t>elementi</a:t>
            </a:r>
            <a:r>
              <a:rPr lang="en-GB" b="1" dirty="0">
                <a:solidFill>
                  <a:srgbClr val="FF0000"/>
                </a:solidFill>
                <a:latin typeface="Verdana" panose="020B0604030504040204" pitchFamily="34" charset="0"/>
                <a:ea typeface="Verdana" panose="020B0604030504040204" pitchFamily="34" charset="0"/>
                <a:cs typeface="Verdana" panose="020B0604030504040204" pitchFamily="34" charset="0"/>
              </a:rPr>
              <a:t> </a:t>
            </a:r>
            <a:r>
              <a:rPr lang="en-GB" b="1" dirty="0" err="1">
                <a:solidFill>
                  <a:srgbClr val="FF0000"/>
                </a:solidFill>
                <a:latin typeface="Verdana" panose="020B0604030504040204" pitchFamily="34" charset="0"/>
                <a:ea typeface="Verdana" panose="020B0604030504040204" pitchFamily="34" charset="0"/>
                <a:cs typeface="Verdana" panose="020B0604030504040204" pitchFamily="34" charset="0"/>
              </a:rPr>
              <a:t>della</a:t>
            </a:r>
            <a:r>
              <a:rPr lang="en-GB" b="1" dirty="0">
                <a:solidFill>
                  <a:srgbClr val="FF0000"/>
                </a:solidFill>
                <a:latin typeface="Verdana" panose="020B0604030504040204" pitchFamily="34" charset="0"/>
                <a:ea typeface="Verdana" panose="020B0604030504040204" pitchFamily="34" charset="0"/>
                <a:cs typeface="Verdana" panose="020B0604030504040204" pitchFamily="34" charset="0"/>
              </a:rPr>
              <a:t> </a:t>
            </a:r>
            <a:r>
              <a:rPr lang="en-GB" b="1" dirty="0" err="1">
                <a:solidFill>
                  <a:srgbClr val="FF0000"/>
                </a:solidFill>
                <a:latin typeface="Verdana" panose="020B0604030504040204" pitchFamily="34" charset="0"/>
                <a:ea typeface="Verdana" panose="020B0604030504040204" pitchFamily="34" charset="0"/>
                <a:cs typeface="Verdana" panose="020B0604030504040204" pitchFamily="34" charset="0"/>
              </a:rPr>
              <a:t>metodologia</a:t>
            </a:r>
            <a:r>
              <a:rPr lang="en-GB" b="1" dirty="0">
                <a:solidFill>
                  <a:srgbClr val="FF0000"/>
                </a:solidFill>
                <a:latin typeface="Verdana" panose="020B0604030504040204" pitchFamily="34" charset="0"/>
                <a:ea typeface="Verdana" panose="020B0604030504040204" pitchFamily="34" charset="0"/>
                <a:cs typeface="Verdana" panose="020B0604030504040204" pitchFamily="34" charset="0"/>
              </a:rPr>
              <a:t> </a:t>
            </a:r>
            <a:r>
              <a:rPr lang="en-GB" b="1" dirty="0" err="1">
                <a:solidFill>
                  <a:srgbClr val="FF0000"/>
                </a:solidFill>
                <a:latin typeface="Verdana" panose="020B0604030504040204" pitchFamily="34" charset="0"/>
                <a:ea typeface="Verdana" panose="020B0604030504040204" pitchFamily="34" charset="0"/>
                <a:cs typeface="Verdana" panose="020B0604030504040204" pitchFamily="34" charset="0"/>
              </a:rPr>
              <a:t>siano</a:t>
            </a:r>
            <a:r>
              <a:rPr lang="en-GB" b="1" dirty="0">
                <a:solidFill>
                  <a:srgbClr val="FF0000"/>
                </a:solidFill>
                <a:latin typeface="Verdana" panose="020B0604030504040204" pitchFamily="34" charset="0"/>
                <a:ea typeface="Verdana" panose="020B0604030504040204" pitchFamily="34" charset="0"/>
                <a:cs typeface="Verdana" panose="020B0604030504040204" pitchFamily="34" charset="0"/>
              </a:rPr>
              <a:t> </a:t>
            </a:r>
            <a:r>
              <a:rPr lang="en-GB" b="1" dirty="0" err="1">
                <a:solidFill>
                  <a:srgbClr val="FF0000"/>
                </a:solidFill>
                <a:latin typeface="Verdana" panose="020B0604030504040204" pitchFamily="34" charset="0"/>
                <a:ea typeface="Verdana" panose="020B0604030504040204" pitchFamily="34" charset="0"/>
                <a:cs typeface="Verdana" panose="020B0604030504040204" pitchFamily="34" charset="0"/>
              </a:rPr>
              <a:t>rilevanti</a:t>
            </a:r>
            <a:r>
              <a:rPr lang="en-GB" b="1" dirty="0">
                <a:solidFill>
                  <a:srgbClr val="FF0000"/>
                </a:solidFill>
                <a:latin typeface="Verdana" panose="020B0604030504040204" pitchFamily="34" charset="0"/>
                <a:ea typeface="Verdana" panose="020B0604030504040204" pitchFamily="34" charset="0"/>
                <a:cs typeface="Verdana" panose="020B0604030504040204" pitchFamily="34" charset="0"/>
              </a:rPr>
              <a:t> e </a:t>
            </a:r>
            <a:r>
              <a:rPr lang="en-GB" b="1" dirty="0" err="1">
                <a:solidFill>
                  <a:srgbClr val="FF0000"/>
                </a:solidFill>
                <a:latin typeface="Verdana" panose="020B0604030504040204" pitchFamily="34" charset="0"/>
                <a:ea typeface="Verdana" panose="020B0604030504040204" pitchFamily="34" charset="0"/>
                <a:cs typeface="Verdana" panose="020B0604030504040204" pitchFamily="34" charset="0"/>
              </a:rPr>
              <a:t>quindi</a:t>
            </a:r>
            <a:r>
              <a:rPr lang="en-GB" b="1" dirty="0">
                <a:solidFill>
                  <a:srgbClr val="FF0000"/>
                </a:solidFill>
                <a:latin typeface="Verdana" panose="020B0604030504040204" pitchFamily="34" charset="0"/>
                <a:ea typeface="Verdana" panose="020B0604030504040204" pitchFamily="34" charset="0"/>
                <a:cs typeface="Verdana" panose="020B0604030504040204" pitchFamily="34" charset="0"/>
              </a:rPr>
              <a:t> </a:t>
            </a:r>
            <a:r>
              <a:rPr lang="en-GB" b="1" dirty="0" err="1">
                <a:solidFill>
                  <a:srgbClr val="FF0000"/>
                </a:solidFill>
                <a:latin typeface="Verdana" panose="020B0604030504040204" pitchFamily="34" charset="0"/>
                <a:ea typeface="Verdana" panose="020B0604030504040204" pitchFamily="34" charset="0"/>
                <a:cs typeface="Verdana" panose="020B0604030504040204" pitchFamily="34" charset="0"/>
              </a:rPr>
              <a:t>soggetti</a:t>
            </a:r>
            <a:r>
              <a:rPr lang="en-GB" b="1" dirty="0">
                <a:solidFill>
                  <a:srgbClr val="FF0000"/>
                </a:solidFill>
                <a:latin typeface="Verdana" panose="020B0604030504040204" pitchFamily="34" charset="0"/>
                <a:ea typeface="Verdana" panose="020B0604030504040204" pitchFamily="34" charset="0"/>
                <a:cs typeface="Verdana" panose="020B0604030504040204" pitchFamily="34" charset="0"/>
              </a:rPr>
              <a:t> a </a:t>
            </a:r>
            <a:r>
              <a:rPr lang="en-GB" b="1" dirty="0" err="1">
                <a:solidFill>
                  <a:srgbClr val="FF0000"/>
                </a:solidFill>
                <a:latin typeface="Verdana" panose="020B0604030504040204" pitchFamily="34" charset="0"/>
                <a:ea typeface="Verdana" panose="020B0604030504040204" pitchFamily="34" charset="0"/>
                <a:cs typeface="Verdana" panose="020B0604030504040204" pitchFamily="34" charset="0"/>
              </a:rPr>
              <a:t>divulgazione</a:t>
            </a:r>
            <a:r>
              <a:rPr lang="en-GB" b="1" dirty="0">
                <a:solidFill>
                  <a:srgbClr val="FF0000"/>
                </a:solidFill>
                <a:latin typeface="Verdana" panose="020B0604030504040204" pitchFamily="34" charset="0"/>
                <a:ea typeface="Verdana" panose="020B0604030504040204" pitchFamily="34" charset="0"/>
                <a:cs typeface="Verdana" panose="020B0604030504040204" pitchFamily="34" charset="0"/>
              </a:rPr>
              <a:t> </a:t>
            </a:r>
            <a:r>
              <a:rPr lang="en-GB" b="1" dirty="0" err="1">
                <a:solidFill>
                  <a:srgbClr val="FF0000"/>
                </a:solidFill>
                <a:latin typeface="Verdana" panose="020B0604030504040204" pitchFamily="34" charset="0"/>
                <a:ea typeface="Verdana" panose="020B0604030504040204" pitchFamily="34" charset="0"/>
                <a:cs typeface="Verdana" panose="020B0604030504040204" pitchFamily="34" charset="0"/>
              </a:rPr>
              <a:t>obbligatoria</a:t>
            </a:r>
            <a:r>
              <a:rPr lang="en-GB" b="1" dirty="0">
                <a:latin typeface="Verdana" panose="020B0604030504040204" pitchFamily="34" charset="0"/>
                <a:ea typeface="Verdana" panose="020B0604030504040204" pitchFamily="34" charset="0"/>
                <a:cs typeface="Verdana" panose="020B0604030504040204" pitchFamily="34" charset="0"/>
              </a:rPr>
              <a:t>, </a:t>
            </a:r>
            <a:r>
              <a:rPr lang="en-GB" b="1" dirty="0" err="1">
                <a:latin typeface="Verdana" panose="020B0604030504040204" pitchFamily="34" charset="0"/>
                <a:ea typeface="Verdana" panose="020B0604030504040204" pitchFamily="34" charset="0"/>
                <a:cs typeface="Verdana" panose="020B0604030504040204" pitchFamily="34" charset="0"/>
              </a:rPr>
              <a:t>può</a:t>
            </a:r>
            <a:r>
              <a:rPr lang="en-GB" b="1" dirty="0">
                <a:latin typeface="Verdana" panose="020B0604030504040204" pitchFamily="34" charset="0"/>
                <a:ea typeface="Verdana" panose="020B0604030504040204" pitchFamily="34" charset="0"/>
                <a:cs typeface="Verdana" panose="020B0604030504040204" pitchFamily="34" charset="0"/>
              </a:rPr>
              <a:t> </a:t>
            </a:r>
            <a:r>
              <a:rPr lang="en-GB" b="1" dirty="0" err="1">
                <a:latin typeface="Verdana" panose="020B0604030504040204" pitchFamily="34" charset="0"/>
                <a:ea typeface="Verdana" panose="020B0604030504040204" pitchFamily="34" charset="0"/>
                <a:cs typeface="Verdana" panose="020B0604030504040204" pitchFamily="34" charset="0"/>
              </a:rPr>
              <a:t>essere</a:t>
            </a:r>
            <a:r>
              <a:rPr lang="en-GB" b="1" dirty="0">
                <a:latin typeface="Verdana" panose="020B0604030504040204" pitchFamily="34" charset="0"/>
                <a:ea typeface="Verdana" panose="020B0604030504040204" pitchFamily="34" charset="0"/>
                <a:cs typeface="Verdana" panose="020B0604030504040204" pitchFamily="34" charset="0"/>
              </a:rPr>
              <a:t> di </a:t>
            </a:r>
            <a:r>
              <a:rPr lang="en-GB" b="1" dirty="0" err="1">
                <a:latin typeface="Verdana" panose="020B0604030504040204" pitchFamily="34" charset="0"/>
                <a:ea typeface="Verdana" panose="020B0604030504040204" pitchFamily="34" charset="0"/>
                <a:cs typeface="Verdana" panose="020B0604030504040204" pitchFamily="34" charset="0"/>
              </a:rPr>
              <a:t>scarsa</a:t>
            </a:r>
            <a:r>
              <a:rPr lang="en-GB" b="1" dirty="0">
                <a:latin typeface="Verdana" panose="020B0604030504040204" pitchFamily="34" charset="0"/>
                <a:ea typeface="Verdana" panose="020B0604030504040204" pitchFamily="34" charset="0"/>
                <a:cs typeface="Verdana" panose="020B0604030504040204" pitchFamily="34" charset="0"/>
              </a:rPr>
              <a:t> </a:t>
            </a:r>
            <a:r>
              <a:rPr lang="en-GB" b="1" dirty="0" err="1">
                <a:latin typeface="Verdana" panose="020B0604030504040204" pitchFamily="34" charset="0"/>
                <a:ea typeface="Verdana" panose="020B0604030504040204" pitchFamily="34" charset="0"/>
                <a:cs typeface="Verdana" panose="020B0604030504040204" pitchFamily="34" charset="0"/>
              </a:rPr>
              <a:t>utilità</a:t>
            </a:r>
            <a:r>
              <a:rPr lang="en-GB" b="1" dirty="0">
                <a:latin typeface="Verdana" panose="020B0604030504040204" pitchFamily="34" charset="0"/>
                <a:ea typeface="Verdana" panose="020B0604030504040204" pitchFamily="34" charset="0"/>
                <a:cs typeface="Verdana" panose="020B0604030504040204" pitchFamily="34" charset="0"/>
              </a:rPr>
              <a:t> se </a:t>
            </a:r>
            <a:r>
              <a:rPr lang="en-GB" b="1" dirty="0" err="1">
                <a:latin typeface="Verdana" panose="020B0604030504040204" pitchFamily="34" charset="0"/>
                <a:ea typeface="Verdana" panose="020B0604030504040204" pitchFamily="34" charset="0"/>
                <a:cs typeface="Verdana" panose="020B0604030504040204" pitchFamily="34" charset="0"/>
              </a:rPr>
              <a:t>tali</a:t>
            </a:r>
            <a:r>
              <a:rPr lang="en-GB" b="1" dirty="0">
                <a:latin typeface="Verdana" panose="020B0604030504040204" pitchFamily="34" charset="0"/>
                <a:ea typeface="Verdana" panose="020B0604030504040204" pitchFamily="34" charset="0"/>
                <a:cs typeface="Verdana" panose="020B0604030504040204" pitchFamily="34" charset="0"/>
              </a:rPr>
              <a:t> </a:t>
            </a:r>
            <a:r>
              <a:rPr lang="en-GB" b="1" dirty="0" err="1">
                <a:latin typeface="Verdana" panose="020B0604030504040204" pitchFamily="34" charset="0"/>
                <a:ea typeface="Verdana" panose="020B0604030504040204" pitchFamily="34" charset="0"/>
                <a:cs typeface="Verdana" panose="020B0604030504040204" pitchFamily="34" charset="0"/>
              </a:rPr>
              <a:t>elementi</a:t>
            </a:r>
            <a:r>
              <a:rPr lang="en-GB" b="1" dirty="0">
                <a:latin typeface="Verdana" panose="020B0604030504040204" pitchFamily="34" charset="0"/>
                <a:ea typeface="Verdana" panose="020B0604030504040204" pitchFamily="34" charset="0"/>
                <a:cs typeface="Verdana" panose="020B0604030504040204" pitchFamily="34" charset="0"/>
              </a:rPr>
              <a:t> non </a:t>
            </a:r>
            <a:r>
              <a:rPr lang="en-GB" b="1" dirty="0" err="1">
                <a:latin typeface="Verdana" panose="020B0604030504040204" pitchFamily="34" charset="0"/>
                <a:ea typeface="Verdana" panose="020B0604030504040204" pitchFamily="34" charset="0"/>
                <a:cs typeface="Verdana" panose="020B0604030504040204" pitchFamily="34" charset="0"/>
              </a:rPr>
              <a:t>sono</a:t>
            </a:r>
            <a:r>
              <a:rPr lang="en-GB" b="1" dirty="0">
                <a:latin typeface="Verdana" panose="020B0604030504040204" pitchFamily="34" charset="0"/>
                <a:ea typeface="Verdana" panose="020B0604030504040204" pitchFamily="34" charset="0"/>
                <a:cs typeface="Verdana" panose="020B0604030504040204" pitchFamily="34" charset="0"/>
              </a:rPr>
              <a:t> </a:t>
            </a:r>
            <a:r>
              <a:rPr lang="en-GB" b="1" dirty="0" err="1">
                <a:latin typeface="Verdana" panose="020B0604030504040204" pitchFamily="34" charset="0"/>
                <a:ea typeface="Verdana" panose="020B0604030504040204" pitchFamily="34" charset="0"/>
                <a:cs typeface="Verdana" panose="020B0604030504040204" pitchFamily="34" charset="0"/>
              </a:rPr>
              <a:t>considerati</a:t>
            </a:r>
            <a:r>
              <a:rPr lang="en-GB" b="1" dirty="0">
                <a:latin typeface="Verdana" panose="020B0604030504040204" pitchFamily="34" charset="0"/>
                <a:ea typeface="Verdana" panose="020B0604030504040204" pitchFamily="34" charset="0"/>
                <a:cs typeface="Verdana" panose="020B0604030504040204" pitchFamily="34" charset="0"/>
              </a:rPr>
              <a:t> "</a:t>
            </a:r>
            <a:r>
              <a:rPr lang="en-GB" b="1" dirty="0" err="1">
                <a:latin typeface="Verdana" panose="020B0604030504040204" pitchFamily="34" charset="0"/>
                <a:ea typeface="Verdana" panose="020B0604030504040204" pitchFamily="34" charset="0"/>
                <a:cs typeface="Verdana" panose="020B0604030504040204" pitchFamily="34" charset="0"/>
              </a:rPr>
              <a:t>rilevanti</a:t>
            </a:r>
            <a:r>
              <a:rPr lang="en-GB" b="1" dirty="0">
                <a:latin typeface="Verdana" panose="020B0604030504040204" pitchFamily="34" charset="0"/>
                <a:ea typeface="Verdana" panose="020B0604030504040204" pitchFamily="34" charset="0"/>
                <a:cs typeface="Verdana" panose="020B0604030504040204" pitchFamily="34" charset="0"/>
              </a:rPr>
              <a:t>" dal punto di vista </a:t>
            </a:r>
            <a:r>
              <a:rPr lang="en-GB" b="1" dirty="0" err="1">
                <a:latin typeface="Verdana" panose="020B0604030504040204" pitchFamily="34" charset="0"/>
                <a:ea typeface="Verdana" panose="020B0604030504040204" pitchFamily="34" charset="0"/>
                <a:cs typeface="Verdana" panose="020B0604030504040204" pitchFamily="34" charset="0"/>
              </a:rPr>
              <a:t>della</a:t>
            </a:r>
            <a:r>
              <a:rPr lang="en-GB" b="1" dirty="0">
                <a:latin typeface="Verdana" panose="020B0604030504040204" pitchFamily="34" charset="0"/>
                <a:ea typeface="Verdana" panose="020B0604030504040204" pitchFamily="34" charset="0"/>
                <a:cs typeface="Verdana" panose="020B0604030504040204" pitchFamily="34" charset="0"/>
              </a:rPr>
              <a:t> </a:t>
            </a:r>
            <a:r>
              <a:rPr lang="en-GB" b="1" dirty="0" err="1">
                <a:latin typeface="Verdana" panose="020B0604030504040204" pitchFamily="34" charset="0"/>
                <a:ea typeface="Verdana" panose="020B0604030504040204" pitchFamily="34" charset="0"/>
                <a:cs typeface="Verdana" panose="020B0604030504040204" pitchFamily="34" charset="0"/>
              </a:rPr>
              <a:t>responsabilità</a:t>
            </a:r>
            <a:r>
              <a:rPr lang="en-GB" b="1" dirty="0">
                <a:latin typeface="Verdana" panose="020B0604030504040204" pitchFamily="34" charset="0"/>
                <a:ea typeface="Verdana" panose="020B0604030504040204" pitchFamily="34" charset="0"/>
                <a:cs typeface="Verdana" panose="020B0604030504040204" pitchFamily="34" charset="0"/>
              </a:rPr>
              <a:t> civile.</a:t>
            </a:r>
          </a:p>
          <a:p>
            <a:endParaRPr lang="en-GB" b="1" dirty="0">
              <a:latin typeface="Verdana" panose="020B0604030504040204" pitchFamily="34" charset="0"/>
              <a:ea typeface="Verdana" panose="020B0604030504040204" pitchFamily="34" charset="0"/>
              <a:cs typeface="Verdana" panose="020B0604030504040204" pitchFamily="34" charset="0"/>
            </a:endParaRPr>
          </a:p>
          <a:p>
            <a:r>
              <a:rPr lang="en-GB" b="1" dirty="0" err="1">
                <a:latin typeface="Verdana" panose="020B0604030504040204" pitchFamily="34" charset="0"/>
                <a:ea typeface="Verdana" panose="020B0604030504040204" pitchFamily="34" charset="0"/>
                <a:cs typeface="Verdana" panose="020B0604030504040204" pitchFamily="34" charset="0"/>
              </a:rPr>
              <a:t>L'idea</a:t>
            </a:r>
            <a:r>
              <a:rPr lang="en-GB" b="1" dirty="0">
                <a:latin typeface="Verdana" panose="020B0604030504040204" pitchFamily="34" charset="0"/>
                <a:ea typeface="Verdana" panose="020B0604030504040204" pitchFamily="34" charset="0"/>
                <a:cs typeface="Verdana" panose="020B0604030504040204" pitchFamily="34" charset="0"/>
              </a:rPr>
              <a:t> </a:t>
            </a:r>
            <a:r>
              <a:rPr lang="en-GB" b="1" dirty="0" err="1">
                <a:latin typeface="Verdana" panose="020B0604030504040204" pitchFamily="34" charset="0"/>
                <a:ea typeface="Verdana" panose="020B0604030504040204" pitchFamily="34" charset="0"/>
                <a:cs typeface="Verdana" panose="020B0604030504040204" pitchFamily="34" charset="0"/>
              </a:rPr>
              <a:t>che</a:t>
            </a:r>
            <a:r>
              <a:rPr lang="en-GB" b="1" dirty="0">
                <a:latin typeface="Verdana" panose="020B0604030504040204" pitchFamily="34" charset="0"/>
                <a:ea typeface="Verdana" panose="020B0604030504040204" pitchFamily="34" charset="0"/>
                <a:cs typeface="Verdana" panose="020B0604030504040204" pitchFamily="34" charset="0"/>
              </a:rPr>
              <a:t> </a:t>
            </a:r>
            <a:r>
              <a:rPr lang="en-GB" b="1" dirty="0" err="1">
                <a:latin typeface="Verdana" panose="020B0604030504040204" pitchFamily="34" charset="0"/>
                <a:ea typeface="Verdana" panose="020B0604030504040204" pitchFamily="34" charset="0"/>
                <a:cs typeface="Verdana" panose="020B0604030504040204" pitchFamily="34" charset="0"/>
              </a:rPr>
              <a:t>i</a:t>
            </a:r>
            <a:r>
              <a:rPr lang="en-GB" b="1" dirty="0">
                <a:latin typeface="Verdana" panose="020B0604030504040204" pitchFamily="34" charset="0"/>
                <a:ea typeface="Verdana" panose="020B0604030504040204" pitchFamily="34" charset="0"/>
                <a:cs typeface="Verdana" panose="020B0604030504040204" pitchFamily="34" charset="0"/>
              </a:rPr>
              <a:t> benchmark e </a:t>
            </a:r>
            <a:r>
              <a:rPr lang="en-GB" b="1" dirty="0" err="1">
                <a:latin typeface="Verdana" panose="020B0604030504040204" pitchFamily="34" charset="0"/>
                <a:ea typeface="Verdana" panose="020B0604030504040204" pitchFamily="34" charset="0"/>
                <a:cs typeface="Verdana" panose="020B0604030504040204" pitchFamily="34" charset="0"/>
              </a:rPr>
              <a:t>i</a:t>
            </a:r>
            <a:r>
              <a:rPr lang="en-GB" b="1" dirty="0">
                <a:latin typeface="Verdana" panose="020B0604030504040204" pitchFamily="34" charset="0"/>
                <a:ea typeface="Verdana" panose="020B0604030504040204" pitchFamily="34" charset="0"/>
                <a:cs typeface="Verdana" panose="020B0604030504040204" pitchFamily="34" charset="0"/>
              </a:rPr>
              <a:t> rating </a:t>
            </a:r>
            <a:r>
              <a:rPr lang="en-GB" b="1" dirty="0" err="1">
                <a:latin typeface="Verdana" panose="020B0604030504040204" pitchFamily="34" charset="0"/>
                <a:ea typeface="Verdana" panose="020B0604030504040204" pitchFamily="34" charset="0"/>
                <a:cs typeface="Verdana" panose="020B0604030504040204" pitchFamily="34" charset="0"/>
              </a:rPr>
              <a:t>debbano</a:t>
            </a:r>
            <a:r>
              <a:rPr lang="en-GB" b="1" dirty="0">
                <a:latin typeface="Verdana" panose="020B0604030504040204" pitchFamily="34" charset="0"/>
                <a:ea typeface="Verdana" panose="020B0604030504040204" pitchFamily="34" charset="0"/>
                <a:cs typeface="Verdana" panose="020B0604030504040204" pitchFamily="34" charset="0"/>
              </a:rPr>
              <a:t> </a:t>
            </a:r>
            <a:r>
              <a:rPr lang="en-GB" b="1" dirty="0" err="1">
                <a:latin typeface="Verdana" panose="020B0604030504040204" pitchFamily="34" charset="0"/>
                <a:ea typeface="Verdana" panose="020B0604030504040204" pitchFamily="34" charset="0"/>
                <a:cs typeface="Verdana" panose="020B0604030504040204" pitchFamily="34" charset="0"/>
              </a:rPr>
              <a:t>essere</a:t>
            </a:r>
            <a:r>
              <a:rPr lang="en-GB" b="1" dirty="0">
                <a:latin typeface="Verdana" panose="020B0604030504040204" pitchFamily="34" charset="0"/>
                <a:ea typeface="Verdana" panose="020B0604030504040204" pitchFamily="34" charset="0"/>
                <a:cs typeface="Verdana" panose="020B0604030504040204" pitchFamily="34" charset="0"/>
              </a:rPr>
              <a:t> </a:t>
            </a:r>
            <a:r>
              <a:rPr lang="en-GB" b="1" dirty="0" err="1">
                <a:latin typeface="Verdana" panose="020B0604030504040204" pitchFamily="34" charset="0"/>
                <a:ea typeface="Verdana" panose="020B0604030504040204" pitchFamily="34" charset="0"/>
                <a:cs typeface="Verdana" panose="020B0604030504040204" pitchFamily="34" charset="0"/>
              </a:rPr>
              <a:t>utilizzati</a:t>
            </a:r>
            <a:r>
              <a:rPr lang="en-GB" b="1" dirty="0">
                <a:latin typeface="Verdana" panose="020B0604030504040204" pitchFamily="34" charset="0"/>
                <a:ea typeface="Verdana" panose="020B0604030504040204" pitchFamily="34" charset="0"/>
                <a:cs typeface="Verdana" panose="020B0604030504040204" pitchFamily="34" charset="0"/>
              </a:rPr>
              <a:t> per </a:t>
            </a:r>
            <a:r>
              <a:rPr lang="en-GB" b="1" dirty="0" err="1">
                <a:latin typeface="Verdana" panose="020B0604030504040204" pitchFamily="34" charset="0"/>
                <a:ea typeface="Verdana" panose="020B0604030504040204" pitchFamily="34" charset="0"/>
                <a:cs typeface="Verdana" panose="020B0604030504040204" pitchFamily="34" charset="0"/>
              </a:rPr>
              <a:t>elaborare</a:t>
            </a:r>
            <a:r>
              <a:rPr lang="en-GB" b="1" dirty="0">
                <a:latin typeface="Verdana" panose="020B0604030504040204" pitchFamily="34" charset="0"/>
                <a:ea typeface="Verdana" panose="020B0604030504040204" pitchFamily="34" charset="0"/>
                <a:cs typeface="Verdana" panose="020B0604030504040204" pitchFamily="34" charset="0"/>
              </a:rPr>
              <a:t> </a:t>
            </a:r>
            <a:r>
              <a:rPr lang="en-GB" b="1" dirty="0" err="1">
                <a:latin typeface="Verdana" panose="020B0604030504040204" pitchFamily="34" charset="0"/>
                <a:ea typeface="Verdana" panose="020B0604030504040204" pitchFamily="34" charset="0"/>
                <a:cs typeface="Verdana" panose="020B0604030504040204" pitchFamily="34" charset="0"/>
              </a:rPr>
              <a:t>i</a:t>
            </a:r>
            <a:r>
              <a:rPr lang="en-GB" b="1" dirty="0">
                <a:latin typeface="Verdana" panose="020B0604030504040204" pitchFamily="34" charset="0"/>
                <a:ea typeface="Verdana" panose="020B0604030504040204" pitchFamily="34" charset="0"/>
                <a:cs typeface="Verdana" panose="020B0604030504040204" pitchFamily="34" charset="0"/>
              </a:rPr>
              <a:t> </a:t>
            </a:r>
            <a:r>
              <a:rPr lang="en-GB" b="1" dirty="0" err="1">
                <a:latin typeface="Verdana" panose="020B0604030504040204" pitchFamily="34" charset="0"/>
                <a:ea typeface="Verdana" panose="020B0604030504040204" pitchFamily="34" charset="0"/>
                <a:cs typeface="Verdana" panose="020B0604030504040204" pitchFamily="34" charset="0"/>
              </a:rPr>
              <a:t>prodotti</a:t>
            </a:r>
            <a:r>
              <a:rPr lang="en-GB" b="1" dirty="0">
                <a:latin typeface="Verdana" panose="020B0604030504040204" pitchFamily="34" charset="0"/>
                <a:ea typeface="Verdana" panose="020B0604030504040204" pitchFamily="34" charset="0"/>
                <a:cs typeface="Verdana" panose="020B0604030504040204" pitchFamily="34" charset="0"/>
              </a:rPr>
              <a:t> </a:t>
            </a:r>
            <a:r>
              <a:rPr lang="en-GB" b="1" dirty="0" err="1">
                <a:latin typeface="Verdana" panose="020B0604030504040204" pitchFamily="34" charset="0"/>
                <a:ea typeface="Verdana" panose="020B0604030504040204" pitchFamily="34" charset="0"/>
                <a:cs typeface="Verdana" panose="020B0604030504040204" pitchFamily="34" charset="0"/>
              </a:rPr>
              <a:t>finanziari</a:t>
            </a:r>
            <a:r>
              <a:rPr lang="en-GB" b="1" dirty="0">
                <a:latin typeface="Verdana" panose="020B0604030504040204" pitchFamily="34" charset="0"/>
                <a:ea typeface="Verdana" panose="020B0604030504040204" pitchFamily="34" charset="0"/>
                <a:cs typeface="Verdana" panose="020B0604030504040204" pitchFamily="34" charset="0"/>
              </a:rPr>
              <a:t> </a:t>
            </a:r>
            <a:r>
              <a:rPr lang="en-GB" b="1" dirty="0">
                <a:solidFill>
                  <a:srgbClr val="FF0000"/>
                </a:solidFill>
                <a:latin typeface="Verdana" panose="020B0604030504040204" pitchFamily="34" charset="0"/>
                <a:ea typeface="Verdana" panose="020B0604030504040204" pitchFamily="34" charset="0"/>
                <a:cs typeface="Verdana" panose="020B0604030504040204" pitchFamily="34" charset="0"/>
              </a:rPr>
              <a:t>ai sensi </a:t>
            </a:r>
            <a:r>
              <a:rPr lang="en-GB" b="1" dirty="0" err="1">
                <a:solidFill>
                  <a:srgbClr val="FF0000"/>
                </a:solidFill>
                <a:latin typeface="Verdana" panose="020B0604030504040204" pitchFamily="34" charset="0"/>
                <a:ea typeface="Verdana" panose="020B0604030504040204" pitchFamily="34" charset="0"/>
                <a:cs typeface="Verdana" panose="020B0604030504040204" pitchFamily="34" charset="0"/>
              </a:rPr>
              <a:t>della</a:t>
            </a:r>
            <a:r>
              <a:rPr lang="en-GB" b="1" dirty="0">
                <a:solidFill>
                  <a:srgbClr val="FF0000"/>
                </a:solidFill>
                <a:latin typeface="Verdana" panose="020B0604030504040204" pitchFamily="34" charset="0"/>
                <a:ea typeface="Verdana" panose="020B0604030504040204" pitchFamily="34" charset="0"/>
                <a:cs typeface="Verdana" panose="020B0604030504040204" pitchFamily="34" charset="0"/>
              </a:rPr>
              <a:t> SFDR </a:t>
            </a:r>
            <a:r>
              <a:rPr lang="en-GB" b="1" dirty="0" err="1">
                <a:solidFill>
                  <a:srgbClr val="FF0000"/>
                </a:solidFill>
                <a:latin typeface="Verdana" panose="020B0604030504040204" pitchFamily="34" charset="0"/>
                <a:ea typeface="Verdana" panose="020B0604030504040204" pitchFamily="34" charset="0"/>
                <a:cs typeface="Verdana" panose="020B0604030504040204" pitchFamily="34" charset="0"/>
              </a:rPr>
              <a:t>può</a:t>
            </a:r>
            <a:r>
              <a:rPr lang="en-GB" b="1" dirty="0">
                <a:solidFill>
                  <a:srgbClr val="FF0000"/>
                </a:solidFill>
                <a:latin typeface="Verdana" panose="020B0604030504040204" pitchFamily="34" charset="0"/>
                <a:ea typeface="Verdana" panose="020B0604030504040204" pitchFamily="34" charset="0"/>
                <a:cs typeface="Verdana" panose="020B0604030504040204" pitchFamily="34" charset="0"/>
              </a:rPr>
              <a:t> </a:t>
            </a:r>
            <a:r>
              <a:rPr lang="en-GB" b="1" dirty="0" err="1">
                <a:solidFill>
                  <a:srgbClr val="FF0000"/>
                </a:solidFill>
                <a:latin typeface="Verdana" panose="020B0604030504040204" pitchFamily="34" charset="0"/>
                <a:ea typeface="Verdana" panose="020B0604030504040204" pitchFamily="34" charset="0"/>
                <a:cs typeface="Verdana" panose="020B0604030504040204" pitchFamily="34" charset="0"/>
              </a:rPr>
              <a:t>essere</a:t>
            </a:r>
            <a:r>
              <a:rPr lang="en-GB" b="1" dirty="0">
                <a:solidFill>
                  <a:srgbClr val="FF0000"/>
                </a:solidFill>
                <a:latin typeface="Verdana" panose="020B0604030504040204" pitchFamily="34" charset="0"/>
                <a:ea typeface="Verdana" panose="020B0604030504040204" pitchFamily="34" charset="0"/>
                <a:cs typeface="Verdana" panose="020B0604030504040204" pitchFamily="34" charset="0"/>
              </a:rPr>
              <a:t> </a:t>
            </a:r>
            <a:r>
              <a:rPr lang="en-GB" b="1" dirty="0" err="1">
                <a:solidFill>
                  <a:srgbClr val="FF0000"/>
                </a:solidFill>
                <a:latin typeface="Verdana" panose="020B0604030504040204" pitchFamily="34" charset="0"/>
                <a:ea typeface="Verdana" panose="020B0604030504040204" pitchFamily="34" charset="0"/>
                <a:cs typeface="Verdana" panose="020B0604030504040204" pitchFamily="34" charset="0"/>
              </a:rPr>
              <a:t>indebolita</a:t>
            </a:r>
            <a:r>
              <a:rPr lang="en-GB" b="1" dirty="0">
                <a:solidFill>
                  <a:srgbClr val="FF0000"/>
                </a:solidFill>
                <a:latin typeface="Verdana" panose="020B0604030504040204" pitchFamily="34" charset="0"/>
                <a:ea typeface="Verdana" panose="020B0604030504040204" pitchFamily="34" charset="0"/>
                <a:cs typeface="Verdana" panose="020B0604030504040204" pitchFamily="34" charset="0"/>
              </a:rPr>
              <a:t> </a:t>
            </a:r>
            <a:r>
              <a:rPr lang="en-GB" b="1" dirty="0">
                <a:latin typeface="Verdana" panose="020B0604030504040204" pitchFamily="34" charset="0"/>
                <a:ea typeface="Verdana" panose="020B0604030504040204" pitchFamily="34" charset="0"/>
                <a:cs typeface="Verdana" panose="020B0604030504040204" pitchFamily="34" charset="0"/>
              </a:rPr>
              <a:t>se </a:t>
            </a:r>
            <a:r>
              <a:rPr lang="en-GB" b="1" dirty="0" err="1">
                <a:latin typeface="Verdana" panose="020B0604030504040204" pitchFamily="34" charset="0"/>
                <a:ea typeface="Verdana" panose="020B0604030504040204" pitchFamily="34" charset="0"/>
                <a:cs typeface="Verdana" panose="020B0604030504040204" pitchFamily="34" charset="0"/>
              </a:rPr>
              <a:t>i</a:t>
            </a:r>
            <a:r>
              <a:rPr lang="en-GB" b="1" dirty="0">
                <a:latin typeface="Verdana" panose="020B0604030504040204" pitchFamily="34" charset="0"/>
                <a:ea typeface="Verdana" panose="020B0604030504040204" pitchFamily="34" charset="0"/>
                <a:cs typeface="Verdana" panose="020B0604030504040204" pitchFamily="34" charset="0"/>
              </a:rPr>
              <a:t> </a:t>
            </a:r>
            <a:r>
              <a:rPr lang="en-GB" b="1" dirty="0" err="1">
                <a:latin typeface="Verdana" panose="020B0604030504040204" pitchFamily="34" charset="0"/>
                <a:ea typeface="Verdana" panose="020B0604030504040204" pitchFamily="34" charset="0"/>
                <a:cs typeface="Verdana" panose="020B0604030504040204" pitchFamily="34" charset="0"/>
              </a:rPr>
              <a:t>partecipanti</a:t>
            </a:r>
            <a:r>
              <a:rPr lang="en-GB" b="1" dirty="0">
                <a:latin typeface="Verdana" panose="020B0604030504040204" pitchFamily="34" charset="0"/>
                <a:ea typeface="Verdana" panose="020B0604030504040204" pitchFamily="34" charset="0"/>
                <a:cs typeface="Verdana" panose="020B0604030504040204" pitchFamily="34" charset="0"/>
              </a:rPr>
              <a:t> ai </a:t>
            </a:r>
            <a:r>
              <a:rPr lang="en-GB" b="1" dirty="0" err="1">
                <a:latin typeface="Verdana" panose="020B0604030504040204" pitchFamily="34" charset="0"/>
                <a:ea typeface="Verdana" panose="020B0604030504040204" pitchFamily="34" charset="0"/>
                <a:cs typeface="Verdana" panose="020B0604030504040204" pitchFamily="34" charset="0"/>
              </a:rPr>
              <a:t>mercati</a:t>
            </a:r>
            <a:r>
              <a:rPr lang="en-GB" b="1" dirty="0">
                <a:latin typeface="Verdana" panose="020B0604030504040204" pitchFamily="34" charset="0"/>
                <a:ea typeface="Verdana" panose="020B0604030504040204" pitchFamily="34" charset="0"/>
                <a:cs typeface="Verdana" panose="020B0604030504040204" pitchFamily="34" charset="0"/>
              </a:rPr>
              <a:t> </a:t>
            </a:r>
            <a:r>
              <a:rPr lang="en-GB" b="1" dirty="0" err="1">
                <a:latin typeface="Verdana" panose="020B0604030504040204" pitchFamily="34" charset="0"/>
                <a:ea typeface="Verdana" panose="020B0604030504040204" pitchFamily="34" charset="0"/>
                <a:cs typeface="Verdana" panose="020B0604030504040204" pitchFamily="34" charset="0"/>
              </a:rPr>
              <a:t>finanziari</a:t>
            </a:r>
            <a:r>
              <a:rPr lang="en-GB" b="1" dirty="0">
                <a:latin typeface="Verdana" panose="020B0604030504040204" pitchFamily="34" charset="0"/>
                <a:ea typeface="Verdana" panose="020B0604030504040204" pitchFamily="34" charset="0"/>
                <a:cs typeface="Verdana" panose="020B0604030504040204" pitchFamily="34" charset="0"/>
              </a:rPr>
              <a:t> </a:t>
            </a:r>
            <a:r>
              <a:rPr lang="en-GB" b="1" dirty="0" err="1">
                <a:latin typeface="Verdana" panose="020B0604030504040204" pitchFamily="34" charset="0"/>
                <a:ea typeface="Verdana" panose="020B0604030504040204" pitchFamily="34" charset="0"/>
                <a:cs typeface="Verdana" panose="020B0604030504040204" pitchFamily="34" charset="0"/>
              </a:rPr>
              <a:t>soggetti</a:t>
            </a:r>
            <a:r>
              <a:rPr lang="en-GB" b="1" dirty="0">
                <a:latin typeface="Verdana" panose="020B0604030504040204" pitchFamily="34" charset="0"/>
                <a:ea typeface="Verdana" panose="020B0604030504040204" pitchFamily="34" charset="0"/>
                <a:cs typeface="Verdana" panose="020B0604030504040204" pitchFamily="34" charset="0"/>
              </a:rPr>
              <a:t> </a:t>
            </a:r>
            <a:r>
              <a:rPr lang="en-GB" b="1" dirty="0" err="1">
                <a:latin typeface="Verdana" panose="020B0604030504040204" pitchFamily="34" charset="0"/>
                <a:ea typeface="Verdana" panose="020B0604030504040204" pitchFamily="34" charset="0"/>
                <a:cs typeface="Verdana" panose="020B0604030504040204" pitchFamily="34" charset="0"/>
              </a:rPr>
              <a:t>all'SFDR</a:t>
            </a:r>
            <a:r>
              <a:rPr lang="en-GB" b="1" dirty="0">
                <a:latin typeface="Verdana" panose="020B0604030504040204" pitchFamily="34" charset="0"/>
                <a:ea typeface="Verdana" panose="020B0604030504040204" pitchFamily="34" charset="0"/>
                <a:cs typeface="Verdana" panose="020B0604030504040204" pitchFamily="34" charset="0"/>
              </a:rPr>
              <a:t> non </a:t>
            </a:r>
            <a:r>
              <a:rPr lang="en-GB" b="1" dirty="0" err="1">
                <a:latin typeface="Verdana" panose="020B0604030504040204" pitchFamily="34" charset="0"/>
                <a:ea typeface="Verdana" panose="020B0604030504040204" pitchFamily="34" charset="0"/>
                <a:cs typeface="Verdana" panose="020B0604030504040204" pitchFamily="34" charset="0"/>
              </a:rPr>
              <a:t>possono</a:t>
            </a:r>
            <a:r>
              <a:rPr lang="en-GB" b="1" dirty="0">
                <a:latin typeface="Verdana" panose="020B0604030504040204" pitchFamily="34" charset="0"/>
                <a:ea typeface="Verdana" panose="020B0604030504040204" pitchFamily="34" charset="0"/>
                <a:cs typeface="Verdana" panose="020B0604030504040204" pitchFamily="34" charset="0"/>
              </a:rPr>
              <a:t> "fare </a:t>
            </a:r>
            <a:r>
              <a:rPr lang="en-GB" b="1" dirty="0" err="1">
                <a:latin typeface="Verdana" panose="020B0604030504040204" pitchFamily="34" charset="0"/>
                <a:ea typeface="Verdana" panose="020B0604030504040204" pitchFamily="34" charset="0"/>
                <a:cs typeface="Verdana" panose="020B0604030504040204" pitchFamily="34" charset="0"/>
              </a:rPr>
              <a:t>ragionevole</a:t>
            </a:r>
            <a:r>
              <a:rPr lang="en-GB" b="1" dirty="0">
                <a:latin typeface="Verdana" panose="020B0604030504040204" pitchFamily="34" charset="0"/>
                <a:ea typeface="Verdana" panose="020B0604030504040204" pitchFamily="34" charset="0"/>
                <a:cs typeface="Verdana" panose="020B0604030504040204" pitchFamily="34" charset="0"/>
              </a:rPr>
              <a:t> </a:t>
            </a:r>
            <a:r>
              <a:rPr lang="en-GB" b="1" dirty="0" err="1">
                <a:latin typeface="Verdana" panose="020B0604030504040204" pitchFamily="34" charset="0"/>
                <a:ea typeface="Verdana" panose="020B0604030504040204" pitchFamily="34" charset="0"/>
                <a:cs typeface="Verdana" panose="020B0604030504040204" pitchFamily="34" charset="0"/>
              </a:rPr>
              <a:t>affidamento</a:t>
            </a:r>
            <a:r>
              <a:rPr lang="en-GB" b="1" dirty="0">
                <a:latin typeface="Verdana" panose="020B0604030504040204" pitchFamily="34" charset="0"/>
                <a:ea typeface="Verdana" panose="020B0604030504040204" pitchFamily="34" charset="0"/>
                <a:cs typeface="Verdana" panose="020B0604030504040204" pitchFamily="34" charset="0"/>
              </a:rPr>
              <a:t>" sui rating e sui benchmark.</a:t>
            </a:r>
          </a:p>
          <a:p>
            <a:endParaRPr lang="en-GB" b="1" dirty="0">
              <a:latin typeface="Verdana" panose="020B0604030504040204" pitchFamily="34" charset="0"/>
              <a:ea typeface="Verdana" panose="020B0604030504040204" pitchFamily="34" charset="0"/>
              <a:cs typeface="Verdana" panose="020B0604030504040204" pitchFamily="34" charset="0"/>
            </a:endParaRPr>
          </a:p>
          <a:p>
            <a:r>
              <a:rPr lang="en-GB" b="1" dirty="0">
                <a:latin typeface="Verdana" panose="020B0604030504040204" pitchFamily="34" charset="0"/>
                <a:ea typeface="Verdana" panose="020B0604030504040204" pitchFamily="34" charset="0"/>
                <a:cs typeface="Verdana" panose="020B0604030504040204" pitchFamily="34" charset="0"/>
              </a:rPr>
              <a:t>Se la </a:t>
            </a:r>
            <a:r>
              <a:rPr lang="en-GB" b="1" dirty="0" err="1">
                <a:latin typeface="Verdana" panose="020B0604030504040204" pitchFamily="34" charset="0"/>
                <a:ea typeface="Verdana" panose="020B0604030504040204" pitchFamily="34" charset="0"/>
                <a:cs typeface="Verdana" panose="020B0604030504040204" pitchFamily="34" charset="0"/>
              </a:rPr>
              <a:t>responsabilità</a:t>
            </a:r>
            <a:r>
              <a:rPr lang="en-GB" b="1" dirty="0">
                <a:latin typeface="Verdana" panose="020B0604030504040204" pitchFamily="34" charset="0"/>
                <a:ea typeface="Verdana" panose="020B0604030504040204" pitchFamily="34" charset="0"/>
                <a:cs typeface="Verdana" panose="020B0604030504040204" pitchFamily="34" charset="0"/>
              </a:rPr>
              <a:t> civile </a:t>
            </a:r>
            <a:r>
              <a:rPr lang="en-GB" b="1" dirty="0" err="1">
                <a:latin typeface="Verdana" panose="020B0604030504040204" pitchFamily="34" charset="0"/>
                <a:ea typeface="Verdana" panose="020B0604030504040204" pitchFamily="34" charset="0"/>
                <a:cs typeface="Verdana" panose="020B0604030504040204" pitchFamily="34" charset="0"/>
              </a:rPr>
              <a:t>derivante</a:t>
            </a:r>
            <a:r>
              <a:rPr lang="en-GB" b="1" dirty="0">
                <a:latin typeface="Verdana" panose="020B0604030504040204" pitchFamily="34" charset="0"/>
                <a:ea typeface="Verdana" panose="020B0604030504040204" pitchFamily="34" charset="0"/>
                <a:cs typeface="Verdana" panose="020B0604030504040204" pitchFamily="34" charset="0"/>
              </a:rPr>
              <a:t> </a:t>
            </a:r>
            <a:r>
              <a:rPr lang="en-GB" b="1" dirty="0" err="1">
                <a:solidFill>
                  <a:srgbClr val="FF0000"/>
                </a:solidFill>
                <a:latin typeface="Verdana" panose="020B0604030504040204" pitchFamily="34" charset="0"/>
                <a:ea typeface="Verdana" panose="020B0604030504040204" pitchFamily="34" charset="0"/>
                <a:cs typeface="Verdana" panose="020B0604030504040204" pitchFamily="34" charset="0"/>
              </a:rPr>
              <a:t>dai</a:t>
            </a:r>
            <a:r>
              <a:rPr lang="en-GB" b="1" dirty="0">
                <a:solidFill>
                  <a:srgbClr val="FF0000"/>
                </a:solidFill>
                <a:latin typeface="Verdana" panose="020B0604030504040204" pitchFamily="34" charset="0"/>
                <a:ea typeface="Verdana" panose="020B0604030504040204" pitchFamily="34" charset="0"/>
                <a:cs typeface="Verdana" panose="020B0604030504040204" pitchFamily="34" charset="0"/>
              </a:rPr>
              <a:t> </a:t>
            </a:r>
            <a:r>
              <a:rPr lang="en-GB" b="1" dirty="0" err="1">
                <a:solidFill>
                  <a:srgbClr val="FF0000"/>
                </a:solidFill>
                <a:latin typeface="Verdana" panose="020B0604030504040204" pitchFamily="34" charset="0"/>
                <a:ea typeface="Verdana" panose="020B0604030504040204" pitchFamily="34" charset="0"/>
                <a:cs typeface="Verdana" panose="020B0604030504040204" pitchFamily="34" charset="0"/>
              </a:rPr>
              <a:t>reclami</a:t>
            </a:r>
            <a:r>
              <a:rPr lang="en-GB" b="1" dirty="0">
                <a:solidFill>
                  <a:srgbClr val="FF0000"/>
                </a:solidFill>
                <a:latin typeface="Verdana" panose="020B0604030504040204" pitchFamily="34" charset="0"/>
                <a:ea typeface="Verdana" panose="020B0604030504040204" pitchFamily="34" charset="0"/>
                <a:cs typeface="Verdana" panose="020B0604030504040204" pitchFamily="34" charset="0"/>
              </a:rPr>
              <a:t> </a:t>
            </a:r>
            <a:r>
              <a:rPr lang="en-GB" b="1" dirty="0" err="1">
                <a:latin typeface="Verdana" panose="020B0604030504040204" pitchFamily="34" charset="0"/>
                <a:ea typeface="Verdana" panose="020B0604030504040204" pitchFamily="34" charset="0"/>
                <a:cs typeface="Verdana" panose="020B0604030504040204" pitchFamily="34" charset="0"/>
              </a:rPr>
              <a:t>degli</a:t>
            </a:r>
            <a:r>
              <a:rPr lang="en-GB" b="1" dirty="0">
                <a:latin typeface="Verdana" panose="020B0604030504040204" pitchFamily="34" charset="0"/>
                <a:ea typeface="Verdana" panose="020B0604030504040204" pitchFamily="34" charset="0"/>
                <a:cs typeface="Verdana" panose="020B0604030504040204" pitchFamily="34" charset="0"/>
              </a:rPr>
              <a:t> </a:t>
            </a:r>
            <a:r>
              <a:rPr lang="en-GB" b="1" dirty="0" err="1">
                <a:latin typeface="Verdana" panose="020B0604030504040204" pitchFamily="34" charset="0"/>
                <a:ea typeface="Verdana" panose="020B0604030504040204" pitchFamily="34" charset="0"/>
                <a:cs typeface="Verdana" panose="020B0604030504040204" pitchFamily="34" charset="0"/>
              </a:rPr>
              <a:t>investitori</a:t>
            </a:r>
            <a:r>
              <a:rPr lang="en-GB" b="1" dirty="0">
                <a:latin typeface="Verdana" panose="020B0604030504040204" pitchFamily="34" charset="0"/>
                <a:ea typeface="Verdana" panose="020B0604030504040204" pitchFamily="34" charset="0"/>
                <a:cs typeface="Verdana" panose="020B0604030504040204" pitchFamily="34" charset="0"/>
              </a:rPr>
              <a:t> </a:t>
            </a:r>
            <a:r>
              <a:rPr lang="en-GB" b="1" dirty="0" err="1">
                <a:latin typeface="Verdana" panose="020B0604030504040204" pitchFamily="34" charset="0"/>
                <a:ea typeface="Verdana" panose="020B0604030504040204" pitchFamily="34" charset="0"/>
                <a:cs typeface="Verdana" panose="020B0604030504040204" pitchFamily="34" charset="0"/>
              </a:rPr>
              <a:t>è</a:t>
            </a:r>
            <a:r>
              <a:rPr lang="en-GB" b="1" dirty="0">
                <a:latin typeface="Verdana" panose="020B0604030504040204" pitchFamily="34" charset="0"/>
                <a:ea typeface="Verdana" panose="020B0604030504040204" pitchFamily="34" charset="0"/>
                <a:cs typeface="Verdana" panose="020B0604030504040204" pitchFamily="34" charset="0"/>
              </a:rPr>
              <a:t> </a:t>
            </a:r>
            <a:r>
              <a:rPr lang="en-GB" b="1" dirty="0" err="1">
                <a:latin typeface="Verdana" panose="020B0604030504040204" pitchFamily="34" charset="0"/>
                <a:ea typeface="Verdana" panose="020B0604030504040204" pitchFamily="34" charset="0"/>
                <a:cs typeface="Verdana" panose="020B0604030504040204" pitchFamily="34" charset="0"/>
              </a:rPr>
              <a:t>percepita</a:t>
            </a:r>
            <a:r>
              <a:rPr lang="en-GB" b="1" dirty="0">
                <a:latin typeface="Verdana" panose="020B0604030504040204" pitchFamily="34" charset="0"/>
                <a:ea typeface="Verdana" panose="020B0604030504040204" pitchFamily="34" charset="0"/>
                <a:cs typeface="Verdana" panose="020B0604030504040204" pitchFamily="34" charset="0"/>
              </a:rPr>
              <a:t> come </a:t>
            </a:r>
            <a:r>
              <a:rPr lang="en-GB" b="1" dirty="0" err="1">
                <a:latin typeface="Verdana" panose="020B0604030504040204" pitchFamily="34" charset="0"/>
                <a:ea typeface="Verdana" panose="020B0604030504040204" pitchFamily="34" charset="0"/>
                <a:cs typeface="Verdana" panose="020B0604030504040204" pitchFamily="34" charset="0"/>
              </a:rPr>
              <a:t>remota</a:t>
            </a:r>
            <a:r>
              <a:rPr lang="en-GB" b="1" dirty="0">
                <a:latin typeface="Verdana" panose="020B0604030504040204" pitchFamily="34" charset="0"/>
                <a:ea typeface="Verdana" panose="020B0604030504040204" pitchFamily="34" charset="0"/>
                <a:cs typeface="Verdana" panose="020B0604030504040204" pitchFamily="34" charset="0"/>
              </a:rPr>
              <a:t>, </a:t>
            </a:r>
            <a:r>
              <a:rPr lang="en-GB" b="1" dirty="0" err="1">
                <a:latin typeface="Verdana" panose="020B0604030504040204" pitchFamily="34" charset="0"/>
                <a:ea typeface="Verdana" panose="020B0604030504040204" pitchFamily="34" charset="0"/>
                <a:cs typeface="Verdana" panose="020B0604030504040204" pitchFamily="34" charset="0"/>
              </a:rPr>
              <a:t>mentre</a:t>
            </a:r>
            <a:r>
              <a:rPr lang="en-GB" b="1" dirty="0">
                <a:latin typeface="Verdana" panose="020B0604030504040204" pitchFamily="34" charset="0"/>
                <a:ea typeface="Verdana" panose="020B0604030504040204" pitchFamily="34" charset="0"/>
                <a:cs typeface="Verdana" panose="020B0604030504040204" pitchFamily="34" charset="0"/>
              </a:rPr>
              <a:t> </a:t>
            </a:r>
            <a:r>
              <a:rPr lang="en-GB" b="1" dirty="0" err="1">
                <a:latin typeface="Verdana" panose="020B0604030504040204" pitchFamily="34" charset="0"/>
                <a:ea typeface="Verdana" panose="020B0604030504040204" pitchFamily="34" charset="0"/>
                <a:cs typeface="Verdana" panose="020B0604030504040204" pitchFamily="34" charset="0"/>
              </a:rPr>
              <a:t>i</a:t>
            </a:r>
            <a:r>
              <a:rPr lang="en-GB" b="1" dirty="0">
                <a:latin typeface="Verdana" panose="020B0604030504040204" pitchFamily="34" charset="0"/>
                <a:ea typeface="Verdana" panose="020B0604030504040204" pitchFamily="34" charset="0"/>
                <a:cs typeface="Verdana" panose="020B0604030504040204" pitchFamily="34" charset="0"/>
              </a:rPr>
              <a:t> </a:t>
            </a:r>
            <a:r>
              <a:rPr lang="en-GB" b="1" dirty="0" err="1">
                <a:latin typeface="Verdana" panose="020B0604030504040204" pitchFamily="34" charset="0"/>
                <a:ea typeface="Verdana" panose="020B0604030504040204" pitchFamily="34" charset="0"/>
                <a:cs typeface="Verdana" panose="020B0604030504040204" pitchFamily="34" charset="0"/>
              </a:rPr>
              <a:t>reclami</a:t>
            </a:r>
            <a:r>
              <a:rPr lang="en-GB" b="1" dirty="0">
                <a:latin typeface="Verdana" panose="020B0604030504040204" pitchFamily="34" charset="0"/>
                <a:ea typeface="Verdana" panose="020B0604030504040204" pitchFamily="34" charset="0"/>
                <a:cs typeface="Verdana" panose="020B0604030504040204" pitchFamily="34" charset="0"/>
              </a:rPr>
              <a:t> </a:t>
            </a:r>
            <a:r>
              <a:rPr lang="en-GB" b="1" dirty="0" err="1">
                <a:latin typeface="Verdana" panose="020B0604030504040204" pitchFamily="34" charset="0"/>
                <a:ea typeface="Verdana" panose="020B0604030504040204" pitchFamily="34" charset="0"/>
                <a:cs typeface="Verdana" panose="020B0604030504040204" pitchFamily="34" charset="0"/>
              </a:rPr>
              <a:t>degli</a:t>
            </a:r>
            <a:r>
              <a:rPr lang="en-GB" b="1" dirty="0">
                <a:latin typeface="Verdana" panose="020B0604030504040204" pitchFamily="34" charset="0"/>
                <a:ea typeface="Verdana" panose="020B0604030504040204" pitchFamily="34" charset="0"/>
                <a:cs typeface="Verdana" panose="020B0604030504040204" pitchFamily="34" charset="0"/>
              </a:rPr>
              <a:t> </a:t>
            </a:r>
            <a:r>
              <a:rPr lang="en-GB" b="1" dirty="0" err="1">
                <a:latin typeface="Verdana" panose="020B0604030504040204" pitchFamily="34" charset="0"/>
                <a:ea typeface="Verdana" panose="020B0604030504040204" pitchFamily="34" charset="0"/>
                <a:cs typeface="Verdana" panose="020B0604030504040204" pitchFamily="34" charset="0"/>
              </a:rPr>
              <a:t>emittenti</a:t>
            </a:r>
            <a:r>
              <a:rPr lang="en-GB" b="1" dirty="0">
                <a:latin typeface="Verdana" panose="020B0604030504040204" pitchFamily="34" charset="0"/>
                <a:ea typeface="Verdana" panose="020B0604030504040204" pitchFamily="34" charset="0"/>
                <a:cs typeface="Verdana" panose="020B0604030504040204" pitchFamily="34" charset="0"/>
              </a:rPr>
              <a:t> (</a:t>
            </a:r>
            <a:r>
              <a:rPr lang="en-GB" b="1" dirty="0" err="1">
                <a:latin typeface="Verdana" panose="020B0604030504040204" pitchFamily="34" charset="0"/>
                <a:ea typeface="Verdana" panose="020B0604030504040204" pitchFamily="34" charset="0"/>
                <a:cs typeface="Verdana" panose="020B0604030504040204" pitchFamily="34" charset="0"/>
              </a:rPr>
              <a:t>soprattutto</a:t>
            </a:r>
            <a:r>
              <a:rPr lang="en-GB" b="1" dirty="0">
                <a:latin typeface="Verdana" panose="020B0604030504040204" pitchFamily="34" charset="0"/>
                <a:ea typeface="Verdana" panose="020B0604030504040204" pitchFamily="34" charset="0"/>
                <a:cs typeface="Verdana" panose="020B0604030504040204" pitchFamily="34" charset="0"/>
              </a:rPr>
              <a:t> </a:t>
            </a:r>
            <a:r>
              <a:rPr lang="en-GB" b="1" dirty="0" err="1">
                <a:latin typeface="Verdana" panose="020B0604030504040204" pitchFamily="34" charset="0"/>
                <a:ea typeface="Verdana" panose="020B0604030504040204" pitchFamily="34" charset="0"/>
                <a:cs typeface="Verdana" panose="020B0604030504040204" pitchFamily="34" charset="0"/>
              </a:rPr>
              <a:t>quelli</a:t>
            </a:r>
            <a:r>
              <a:rPr lang="en-GB" b="1" dirty="0">
                <a:latin typeface="Verdana" panose="020B0604030504040204" pitchFamily="34" charset="0"/>
                <a:ea typeface="Verdana" panose="020B0604030504040204" pitchFamily="34" charset="0"/>
                <a:cs typeface="Verdana" panose="020B0604030504040204" pitchFamily="34" charset="0"/>
              </a:rPr>
              <a:t> </a:t>
            </a:r>
            <a:r>
              <a:rPr lang="en-GB" b="1" dirty="0" err="1">
                <a:latin typeface="Verdana" panose="020B0604030504040204" pitchFamily="34" charset="0"/>
                <a:ea typeface="Verdana" panose="020B0604030504040204" pitchFamily="34" charset="0"/>
                <a:cs typeface="Verdana" panose="020B0604030504040204" pitchFamily="34" charset="0"/>
              </a:rPr>
              <a:t>grandi</a:t>
            </a:r>
            <a:r>
              <a:rPr lang="en-GB" b="1" dirty="0">
                <a:latin typeface="Verdana" panose="020B0604030504040204" pitchFamily="34" charset="0"/>
                <a:ea typeface="Verdana" panose="020B0604030504040204" pitchFamily="34" charset="0"/>
                <a:cs typeface="Verdana" panose="020B0604030504040204" pitchFamily="34" charset="0"/>
              </a:rPr>
              <a:t> e </a:t>
            </a:r>
            <a:r>
              <a:rPr lang="en-GB" b="1" dirty="0" err="1">
                <a:latin typeface="Verdana" panose="020B0604030504040204" pitchFamily="34" charset="0"/>
                <a:ea typeface="Verdana" panose="020B0604030504040204" pitchFamily="34" charset="0"/>
                <a:cs typeface="Verdana" panose="020B0604030504040204" pitchFamily="34" charset="0"/>
              </a:rPr>
              <a:t>dotati</a:t>
            </a:r>
            <a:r>
              <a:rPr lang="en-GB" b="1" dirty="0">
                <a:latin typeface="Verdana" panose="020B0604030504040204" pitchFamily="34" charset="0"/>
                <a:ea typeface="Verdana" panose="020B0604030504040204" pitchFamily="34" charset="0"/>
                <a:cs typeface="Verdana" panose="020B0604030504040204" pitchFamily="34" charset="0"/>
              </a:rPr>
              <a:t> di </a:t>
            </a:r>
            <a:r>
              <a:rPr lang="en-GB" b="1" dirty="0" err="1">
                <a:latin typeface="Verdana" panose="020B0604030504040204" pitchFamily="34" charset="0"/>
                <a:ea typeface="Verdana" panose="020B0604030504040204" pitchFamily="34" charset="0"/>
                <a:cs typeface="Verdana" panose="020B0604030504040204" pitchFamily="34" charset="0"/>
              </a:rPr>
              <a:t>maggiori</a:t>
            </a:r>
            <a:r>
              <a:rPr lang="en-GB" b="1" dirty="0">
                <a:latin typeface="Verdana" panose="020B0604030504040204" pitchFamily="34" charset="0"/>
                <a:ea typeface="Verdana" panose="020B0604030504040204" pitchFamily="34" charset="0"/>
                <a:cs typeface="Verdana" panose="020B0604030504040204" pitchFamily="34" charset="0"/>
              </a:rPr>
              <a:t> </a:t>
            </a:r>
            <a:r>
              <a:rPr lang="en-GB" b="1" dirty="0" err="1">
                <a:latin typeface="Verdana" panose="020B0604030504040204" pitchFamily="34" charset="0"/>
                <a:ea typeface="Verdana" panose="020B0604030504040204" pitchFamily="34" charset="0"/>
                <a:cs typeface="Verdana" panose="020B0604030504040204" pitchFamily="34" charset="0"/>
              </a:rPr>
              <a:t>risorse</a:t>
            </a:r>
            <a:r>
              <a:rPr lang="en-GB" b="1" dirty="0">
                <a:latin typeface="Verdana" panose="020B0604030504040204" pitchFamily="34" charset="0"/>
                <a:ea typeface="Verdana" panose="020B0604030504040204" pitchFamily="34" charset="0"/>
                <a:cs typeface="Verdana" panose="020B0604030504040204" pitchFamily="34" charset="0"/>
              </a:rPr>
              <a:t>) </a:t>
            </a:r>
            <a:r>
              <a:rPr lang="en-GB" b="1" dirty="0" err="1">
                <a:latin typeface="Verdana" panose="020B0604030504040204" pitchFamily="34" charset="0"/>
                <a:ea typeface="Verdana" panose="020B0604030504040204" pitchFamily="34" charset="0"/>
                <a:cs typeface="Verdana" panose="020B0604030504040204" pitchFamily="34" charset="0"/>
              </a:rPr>
              <a:t>sono</a:t>
            </a:r>
            <a:r>
              <a:rPr lang="en-GB" b="1" dirty="0">
                <a:latin typeface="Verdana" panose="020B0604030504040204" pitchFamily="34" charset="0"/>
                <a:ea typeface="Verdana" panose="020B0604030504040204" pitchFamily="34" charset="0"/>
                <a:cs typeface="Verdana" panose="020B0604030504040204" pitchFamily="34" charset="0"/>
              </a:rPr>
              <a:t> </a:t>
            </a:r>
            <a:r>
              <a:rPr lang="en-GB" b="1" dirty="0" err="1">
                <a:latin typeface="Verdana" panose="020B0604030504040204" pitchFamily="34" charset="0"/>
                <a:ea typeface="Verdana" panose="020B0604030504040204" pitchFamily="34" charset="0"/>
                <a:cs typeface="Verdana" panose="020B0604030504040204" pitchFamily="34" charset="0"/>
              </a:rPr>
              <a:t>visti</a:t>
            </a:r>
            <a:r>
              <a:rPr lang="en-GB" b="1" dirty="0">
                <a:latin typeface="Verdana" panose="020B0604030504040204" pitchFamily="34" charset="0"/>
                <a:ea typeface="Verdana" panose="020B0604030504040204" pitchFamily="34" charset="0"/>
                <a:cs typeface="Verdana" panose="020B0604030504040204" pitchFamily="34" charset="0"/>
              </a:rPr>
              <a:t> come un </a:t>
            </a:r>
            <a:r>
              <a:rPr lang="en-GB" b="1" dirty="0" err="1">
                <a:latin typeface="Verdana" panose="020B0604030504040204" pitchFamily="34" charset="0"/>
                <a:ea typeface="Verdana" panose="020B0604030504040204" pitchFamily="34" charset="0"/>
                <a:cs typeface="Verdana" panose="020B0604030504040204" pitchFamily="34" charset="0"/>
              </a:rPr>
              <a:t>rischio</a:t>
            </a:r>
            <a:r>
              <a:rPr lang="en-GB" b="1" dirty="0">
                <a:latin typeface="Verdana" panose="020B0604030504040204" pitchFamily="34" charset="0"/>
                <a:ea typeface="Verdana" panose="020B0604030504040204" pitchFamily="34" charset="0"/>
                <a:cs typeface="Verdana" panose="020B0604030504040204" pitchFamily="34" charset="0"/>
              </a:rPr>
              <a:t> </a:t>
            </a:r>
            <a:r>
              <a:rPr lang="en-GB" b="1" dirty="0" err="1">
                <a:latin typeface="Verdana" panose="020B0604030504040204" pitchFamily="34" charset="0"/>
                <a:ea typeface="Verdana" panose="020B0604030504040204" pitchFamily="34" charset="0"/>
                <a:cs typeface="Verdana" panose="020B0604030504040204" pitchFamily="34" charset="0"/>
              </a:rPr>
              <a:t>chiaro</a:t>
            </a:r>
            <a:r>
              <a:rPr lang="en-GB" b="1" dirty="0">
                <a:latin typeface="Verdana" panose="020B0604030504040204" pitchFamily="34" charset="0"/>
                <a:ea typeface="Verdana" panose="020B0604030504040204" pitchFamily="34" charset="0"/>
                <a:cs typeface="Verdana" panose="020B0604030504040204" pitchFamily="34" charset="0"/>
              </a:rPr>
              <a:t> e </a:t>
            </a:r>
            <a:r>
              <a:rPr lang="en-GB" b="1" dirty="0" err="1">
                <a:latin typeface="Verdana" panose="020B0604030504040204" pitchFamily="34" charset="0"/>
                <a:ea typeface="Verdana" panose="020B0604030504040204" pitchFamily="34" charset="0"/>
                <a:cs typeface="Verdana" panose="020B0604030504040204" pitchFamily="34" charset="0"/>
              </a:rPr>
              <a:t>presente</a:t>
            </a:r>
            <a:r>
              <a:rPr lang="en-GB" b="1" dirty="0">
                <a:latin typeface="Verdana" panose="020B0604030504040204" pitchFamily="34" charset="0"/>
                <a:ea typeface="Verdana" panose="020B0604030504040204" pitchFamily="34" charset="0"/>
                <a:cs typeface="Verdana" panose="020B0604030504040204" pitchFamily="34" charset="0"/>
              </a:rPr>
              <a:t>, il </a:t>
            </a:r>
            <a:r>
              <a:rPr lang="en-GB" b="1" dirty="0" err="1">
                <a:latin typeface="Verdana" panose="020B0604030504040204" pitchFamily="34" charset="0"/>
                <a:ea typeface="Verdana" panose="020B0604030504040204" pitchFamily="34" charset="0"/>
                <a:cs typeface="Verdana" panose="020B0604030504040204" pitchFamily="34" charset="0"/>
              </a:rPr>
              <a:t>sistema</a:t>
            </a:r>
            <a:r>
              <a:rPr lang="en-GB" b="1" dirty="0">
                <a:latin typeface="Verdana" panose="020B0604030504040204" pitchFamily="34" charset="0"/>
                <a:ea typeface="Verdana" panose="020B0604030504040204" pitchFamily="34" charset="0"/>
                <a:cs typeface="Verdana" panose="020B0604030504040204" pitchFamily="34" charset="0"/>
              </a:rPr>
              <a:t> </a:t>
            </a:r>
            <a:r>
              <a:rPr lang="en-GB" b="1" dirty="0" err="1">
                <a:latin typeface="Verdana" panose="020B0604030504040204" pitchFamily="34" charset="0"/>
                <a:ea typeface="Verdana" panose="020B0604030504040204" pitchFamily="34" charset="0"/>
                <a:cs typeface="Verdana" panose="020B0604030504040204" pitchFamily="34" charset="0"/>
              </a:rPr>
              <a:t>potrebbe</a:t>
            </a:r>
            <a:r>
              <a:rPr lang="en-GB" b="1" dirty="0">
                <a:latin typeface="Verdana" panose="020B0604030504040204" pitchFamily="34" charset="0"/>
                <a:ea typeface="Verdana" panose="020B0604030504040204" pitchFamily="34" charset="0"/>
                <a:cs typeface="Verdana" panose="020B0604030504040204" pitchFamily="34" charset="0"/>
              </a:rPr>
              <a:t> </a:t>
            </a:r>
            <a:r>
              <a:rPr lang="en-GB" b="1" dirty="0" err="1">
                <a:latin typeface="Verdana" panose="020B0604030504040204" pitchFamily="34" charset="0"/>
                <a:ea typeface="Verdana" panose="020B0604030504040204" pitchFamily="34" charset="0"/>
                <a:cs typeface="Verdana" panose="020B0604030504040204" pitchFamily="34" charset="0"/>
              </a:rPr>
              <a:t>essere</a:t>
            </a:r>
            <a:r>
              <a:rPr lang="en-GB" b="1" dirty="0">
                <a:latin typeface="Verdana" panose="020B0604030504040204" pitchFamily="34" charset="0"/>
                <a:ea typeface="Verdana" panose="020B0604030504040204" pitchFamily="34" charset="0"/>
                <a:cs typeface="Verdana" panose="020B0604030504040204" pitchFamily="34" charset="0"/>
              </a:rPr>
              <a:t> </a:t>
            </a:r>
            <a:r>
              <a:rPr lang="en-GB" b="1" dirty="0" err="1">
                <a:latin typeface="Verdana" panose="020B0604030504040204" pitchFamily="34" charset="0"/>
                <a:ea typeface="Verdana" panose="020B0604030504040204" pitchFamily="34" charset="0"/>
                <a:cs typeface="Verdana" panose="020B0604030504040204" pitchFamily="34" charset="0"/>
              </a:rPr>
              <a:t>orientato</a:t>
            </a:r>
            <a:r>
              <a:rPr lang="en-GB" b="1" dirty="0">
                <a:latin typeface="Verdana" panose="020B0604030504040204" pitchFamily="34" charset="0"/>
                <a:ea typeface="Verdana" panose="020B0604030504040204" pitchFamily="34" charset="0"/>
                <a:cs typeface="Verdana" panose="020B0604030504040204" pitchFamily="34" charset="0"/>
              </a:rPr>
              <a:t> verso </a:t>
            </a:r>
            <a:r>
              <a:rPr lang="en-GB" b="1" dirty="0" err="1">
                <a:latin typeface="Verdana" panose="020B0604030504040204" pitchFamily="34" charset="0"/>
                <a:ea typeface="Verdana" panose="020B0604030504040204" pitchFamily="34" charset="0"/>
                <a:cs typeface="Verdana" panose="020B0604030504040204" pitchFamily="34" charset="0"/>
              </a:rPr>
              <a:t>una</a:t>
            </a:r>
            <a:r>
              <a:rPr lang="en-GB" b="1" dirty="0">
                <a:latin typeface="Verdana" panose="020B0604030504040204" pitchFamily="34" charset="0"/>
                <a:ea typeface="Verdana" panose="020B0604030504040204" pitchFamily="34" charset="0"/>
                <a:cs typeface="Verdana" panose="020B0604030504040204" pitchFamily="34" charset="0"/>
              </a:rPr>
              <a:t> </a:t>
            </a:r>
            <a:r>
              <a:rPr lang="en-GB" b="1" dirty="0" err="1">
                <a:latin typeface="Verdana" panose="020B0604030504040204" pitchFamily="34" charset="0"/>
                <a:ea typeface="Verdana" panose="020B0604030504040204" pitchFamily="34" charset="0"/>
                <a:cs typeface="Verdana" panose="020B0604030504040204" pitchFamily="34" charset="0"/>
              </a:rPr>
              <a:t>maggior</a:t>
            </a:r>
            <a:r>
              <a:rPr lang="en-GB" b="1" dirty="0">
                <a:latin typeface="Verdana" panose="020B0604030504040204" pitchFamily="34" charset="0"/>
                <a:ea typeface="Verdana" panose="020B0604030504040204" pitchFamily="34" charset="0"/>
                <a:cs typeface="Verdana" panose="020B0604030504040204" pitchFamily="34" charset="0"/>
              </a:rPr>
              <a:t>  "</a:t>
            </a:r>
            <a:r>
              <a:rPr lang="en-GB" b="1" dirty="0" err="1">
                <a:latin typeface="Verdana" panose="020B0604030504040204" pitchFamily="34" charset="0"/>
                <a:ea typeface="Verdana" panose="020B0604030504040204" pitchFamily="34" charset="0"/>
                <a:cs typeface="Verdana" panose="020B0604030504040204" pitchFamily="34" charset="0"/>
              </a:rPr>
              <a:t>tolleranza</a:t>
            </a:r>
            <a:r>
              <a:rPr lang="en-GB" b="1" dirty="0">
                <a:latin typeface="Verdana" panose="020B0604030504040204" pitchFamily="34" charset="0"/>
                <a:ea typeface="Verdana" panose="020B0604030504040204" pitchFamily="34" charset="0"/>
                <a:cs typeface="Verdana" panose="020B0604030504040204" pitchFamily="34" charset="0"/>
              </a:rPr>
              <a:t>" </a:t>
            </a:r>
            <a:r>
              <a:rPr lang="en-GB" b="1" dirty="0" err="1">
                <a:latin typeface="Verdana" panose="020B0604030504040204" pitchFamily="34" charset="0"/>
                <a:ea typeface="Verdana" panose="020B0604030504040204" pitchFamily="34" charset="0"/>
                <a:cs typeface="Verdana" panose="020B0604030504040204" pitchFamily="34" charset="0"/>
              </a:rPr>
              <a:t>nei</a:t>
            </a:r>
            <a:r>
              <a:rPr lang="en-GB" b="1" dirty="0">
                <a:latin typeface="Verdana" panose="020B0604030504040204" pitchFamily="34" charset="0"/>
                <a:ea typeface="Verdana" panose="020B0604030504040204" pitchFamily="34" charset="0"/>
                <a:cs typeface="Verdana" panose="020B0604030504040204" pitchFamily="34" charset="0"/>
              </a:rPr>
              <a:t> </a:t>
            </a:r>
            <a:r>
              <a:rPr lang="en-GB" b="1" dirty="0" err="1">
                <a:latin typeface="Verdana" panose="020B0604030504040204" pitchFamily="34" charset="0"/>
                <a:ea typeface="Verdana" panose="020B0604030504040204" pitchFamily="34" charset="0"/>
                <a:cs typeface="Verdana" panose="020B0604030504040204" pitchFamily="34" charset="0"/>
              </a:rPr>
              <a:t>confronti</a:t>
            </a:r>
            <a:r>
              <a:rPr lang="en-GB" b="1" dirty="0">
                <a:latin typeface="Verdana" panose="020B0604030504040204" pitchFamily="34" charset="0"/>
                <a:ea typeface="Verdana" panose="020B0604030504040204" pitchFamily="34" charset="0"/>
                <a:cs typeface="Verdana" panose="020B0604030504040204" pitchFamily="34" charset="0"/>
              </a:rPr>
              <a:t> di </a:t>
            </a:r>
            <a:r>
              <a:rPr lang="en-GB" b="1" dirty="0" err="1">
                <a:latin typeface="Verdana" panose="020B0604030504040204" pitchFamily="34" charset="0"/>
                <a:ea typeface="Verdana" panose="020B0604030504040204" pitchFamily="34" charset="0"/>
                <a:cs typeface="Verdana" panose="020B0604030504040204" pitchFamily="34" charset="0"/>
              </a:rPr>
              <a:t>quegli</a:t>
            </a:r>
            <a:r>
              <a:rPr lang="en-GB" b="1" dirty="0">
                <a:latin typeface="Verdana" panose="020B0604030504040204" pitchFamily="34" charset="0"/>
                <a:ea typeface="Verdana" panose="020B0604030504040204" pitchFamily="34" charset="0"/>
                <a:cs typeface="Verdana" panose="020B0604030504040204" pitchFamily="34" charset="0"/>
              </a:rPr>
              <a:t> </a:t>
            </a:r>
            <a:r>
              <a:rPr lang="en-GB" b="1" dirty="0" err="1">
                <a:latin typeface="Verdana" panose="020B0604030504040204" pitchFamily="34" charset="0"/>
                <a:ea typeface="Verdana" panose="020B0604030504040204" pitchFamily="34" charset="0"/>
                <a:cs typeface="Verdana" panose="020B0604030504040204" pitchFamily="34" charset="0"/>
              </a:rPr>
              <a:t>emittenti</a:t>
            </a:r>
            <a:r>
              <a:rPr lang="en-GB" b="1" dirty="0">
                <a:latin typeface="Verdana" panose="020B0604030504040204" pitchFamily="34" charset="0"/>
                <a:ea typeface="Verdana" panose="020B0604030504040204" pitchFamily="34" charset="0"/>
                <a:cs typeface="Verdana" panose="020B0604030504040204" pitchFamily="34" charset="0"/>
              </a:rPr>
              <a:t>.</a:t>
            </a:r>
          </a:p>
          <a:p>
            <a:endParaRPr lang="it-IT" dirty="0">
              <a:latin typeface="Verdana" panose="020B0604030504040204" pitchFamily="34" charset="0"/>
              <a:ea typeface="Verdana" panose="020B0604030504040204" pitchFamily="34" charset="0"/>
              <a:cs typeface="Verdana" panose="020B0604030504040204" pitchFamily="34" charset="0"/>
            </a:endParaRPr>
          </a:p>
        </p:txBody>
      </p:sp>
      <p:sp>
        <p:nvSpPr>
          <p:cNvPr id="4" name="Segnaposto numero diapositiva 3">
            <a:extLst>
              <a:ext uri="{FF2B5EF4-FFF2-40B4-BE49-F238E27FC236}">
                <a16:creationId xmlns:a16="http://schemas.microsoft.com/office/drawing/2014/main" id="{5EF89F7C-AC20-6FA1-4EFB-0639355ACE4A}"/>
              </a:ext>
            </a:extLst>
          </p:cNvPr>
          <p:cNvSpPr>
            <a:spLocks noGrp="1"/>
          </p:cNvSpPr>
          <p:nvPr>
            <p:ph type="sldNum" sz="quarter" idx="12"/>
          </p:nvPr>
        </p:nvSpPr>
        <p:spPr/>
        <p:txBody>
          <a:bodyPr/>
          <a:lstStyle/>
          <a:p>
            <a:fld id="{687643BB-03DC-1E4C-B41C-8DC286ADACEE}" type="slidenum">
              <a:rPr lang="en-GB" smtClean="0"/>
              <a:t>52</a:t>
            </a:fld>
            <a:endParaRPr lang="en-GB"/>
          </a:p>
        </p:txBody>
      </p:sp>
    </p:spTree>
    <p:extLst>
      <p:ext uri="{BB962C8B-B14F-4D97-AF65-F5344CB8AC3E}">
        <p14:creationId xmlns:p14="http://schemas.microsoft.com/office/powerpoint/2010/main" val="66280213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21F6784-8012-7DF0-F43C-488451F3E250}"/>
              </a:ext>
            </a:extLst>
          </p:cNvPr>
          <p:cNvSpPr>
            <a:spLocks noGrp="1"/>
          </p:cNvSpPr>
          <p:nvPr>
            <p:ph type="title"/>
          </p:nvPr>
        </p:nvSpPr>
        <p:spPr/>
        <p:txBody>
          <a:bodyPr/>
          <a:lstStyle/>
          <a:p>
            <a:r>
              <a:rPr lang="en-GB" dirty="0"/>
              <a:t>Un </a:t>
            </a:r>
            <a:r>
              <a:rPr lang="en-GB" dirty="0" err="1"/>
              <a:t>aiuto</a:t>
            </a:r>
            <a:r>
              <a:rPr lang="en-GB" dirty="0"/>
              <a:t> </a:t>
            </a:r>
            <a:r>
              <a:rPr lang="en-GB" dirty="0" err="1"/>
              <a:t>dai</a:t>
            </a:r>
            <a:r>
              <a:rPr lang="en-GB" dirty="0"/>
              <a:t> rating….?</a:t>
            </a:r>
          </a:p>
        </p:txBody>
      </p:sp>
      <p:sp>
        <p:nvSpPr>
          <p:cNvPr id="3" name="Segnaposto contenuto 2">
            <a:extLst>
              <a:ext uri="{FF2B5EF4-FFF2-40B4-BE49-F238E27FC236}">
                <a16:creationId xmlns:a16="http://schemas.microsoft.com/office/drawing/2014/main" id="{E5F8ABC5-7CDF-A26A-B290-3576C7E74540}"/>
              </a:ext>
            </a:extLst>
          </p:cNvPr>
          <p:cNvSpPr>
            <a:spLocks noGrp="1"/>
          </p:cNvSpPr>
          <p:nvPr>
            <p:ph idx="1"/>
          </p:nvPr>
        </p:nvSpPr>
        <p:spPr/>
        <p:txBody>
          <a:bodyPr>
            <a:normAutofit/>
          </a:bodyPr>
          <a:lstStyle/>
          <a:p>
            <a:pPr marL="0" indent="0" algn="just">
              <a:buNone/>
            </a:pPr>
            <a:r>
              <a:rPr lang="it-IT" sz="2400" b="1" dirty="0">
                <a:effectLst/>
                <a:latin typeface="Verdana" panose="020B0604030504040204" pitchFamily="34" charset="0"/>
                <a:ea typeface="Verdana" panose="020B0604030504040204" pitchFamily="34" charset="0"/>
                <a:cs typeface="Verdana" panose="020B0604030504040204" pitchFamily="34" charset="0"/>
              </a:rPr>
              <a:t>Nel caso dei rating, l'ESMA è dotata di ampi poteri investigativi e sanzionatori..  </a:t>
            </a:r>
          </a:p>
          <a:p>
            <a:pPr marL="0" indent="0" algn="just">
              <a:buNone/>
            </a:pPr>
            <a:r>
              <a:rPr lang="it-IT" sz="2400" b="1" dirty="0">
                <a:effectLst/>
                <a:latin typeface="Verdana" panose="020B0604030504040204" pitchFamily="34" charset="0"/>
                <a:ea typeface="Verdana" panose="020B0604030504040204" pitchFamily="34" charset="0"/>
                <a:cs typeface="Verdana" panose="020B0604030504040204" pitchFamily="34" charset="0"/>
              </a:rPr>
              <a:t>La proposta sui </a:t>
            </a:r>
            <a:r>
              <a:rPr lang="it-IT" sz="2400" b="1" dirty="0">
                <a:solidFill>
                  <a:srgbClr val="FF0000"/>
                </a:solidFill>
                <a:effectLst/>
                <a:latin typeface="Verdana" panose="020B0604030504040204" pitchFamily="34" charset="0"/>
                <a:ea typeface="Verdana" panose="020B0604030504040204" pitchFamily="34" charset="0"/>
                <a:cs typeface="Verdana" panose="020B0604030504040204" pitchFamily="34" charset="0"/>
              </a:rPr>
              <a:t>rating ESG </a:t>
            </a:r>
            <a:r>
              <a:rPr lang="it-IT" sz="2400" b="1" dirty="0">
                <a:effectLst/>
                <a:latin typeface="Verdana" panose="020B0604030504040204" pitchFamily="34" charset="0"/>
                <a:ea typeface="Verdana" panose="020B0604030504040204" pitchFamily="34" charset="0"/>
                <a:cs typeface="Verdana" panose="020B0604030504040204" pitchFamily="34" charset="0"/>
              </a:rPr>
              <a:t>conferisce all'ESMA poteri di vigilanza più ampi, con poteri investigativi e sanzionatori rafforzati.</a:t>
            </a:r>
          </a:p>
          <a:p>
            <a:pPr marL="0" indent="0" algn="just">
              <a:buNone/>
            </a:pPr>
            <a:r>
              <a:rPr lang="it-IT" sz="2400" b="1" dirty="0">
                <a:effectLst/>
                <a:latin typeface="Verdana" panose="020B0604030504040204" pitchFamily="34" charset="0"/>
                <a:ea typeface="Verdana" panose="020B0604030504040204" pitchFamily="34" charset="0"/>
                <a:cs typeface="Verdana" panose="020B0604030504040204" pitchFamily="34" charset="0"/>
              </a:rPr>
              <a:t>Nel caso dei </a:t>
            </a:r>
            <a:r>
              <a:rPr lang="it-IT" sz="2400" b="1" dirty="0">
                <a:solidFill>
                  <a:srgbClr val="FF0000"/>
                </a:solidFill>
                <a:effectLst/>
                <a:latin typeface="Verdana" panose="020B0604030504040204" pitchFamily="34" charset="0"/>
                <a:ea typeface="Verdana" panose="020B0604030504040204" pitchFamily="34" charset="0"/>
                <a:cs typeface="Verdana" panose="020B0604030504040204" pitchFamily="34" charset="0"/>
              </a:rPr>
              <a:t>benchmark</a:t>
            </a:r>
            <a:r>
              <a:rPr lang="it-IT" sz="2400" b="1" dirty="0">
                <a:effectLst/>
                <a:latin typeface="Verdana" panose="020B0604030504040204" pitchFamily="34" charset="0"/>
                <a:ea typeface="Verdana" panose="020B0604030504040204" pitchFamily="34" charset="0"/>
                <a:cs typeface="Verdana" panose="020B0604030504040204" pitchFamily="34" charset="0"/>
              </a:rPr>
              <a:t>, l'attività di enforcement nei confronti degli amministratori di benchmark è stata pressoché nulla, ma c'è una certa esperienza con le agenzie di rating, da cui trarre qualche indicazione. </a:t>
            </a:r>
          </a:p>
          <a:p>
            <a:pPr marL="0" indent="0" algn="just">
              <a:buNone/>
            </a:pPr>
            <a:endParaRPr lang="en-GB" sz="2400" b="1" dirty="0">
              <a:latin typeface="Verdana" panose="020B0604030504040204" pitchFamily="34" charset="0"/>
              <a:ea typeface="Verdana" panose="020B0604030504040204" pitchFamily="34" charset="0"/>
              <a:cs typeface="Verdana" panose="020B0604030504040204" pitchFamily="34" charset="0"/>
            </a:endParaRPr>
          </a:p>
        </p:txBody>
      </p:sp>
      <p:pic>
        <p:nvPicPr>
          <p:cNvPr id="4" name="Immagine 3" descr="Immagine che contiene testo&#10;&#10;Descrizione generata automaticamente">
            <a:extLst>
              <a:ext uri="{FF2B5EF4-FFF2-40B4-BE49-F238E27FC236}">
                <a16:creationId xmlns:a16="http://schemas.microsoft.com/office/drawing/2014/main" id="{31E0215C-D643-3113-245B-A5B6D8A3125E}"/>
              </a:ext>
            </a:extLst>
          </p:cNvPr>
          <p:cNvPicPr>
            <a:picLocks noChangeAspect="1"/>
          </p:cNvPicPr>
          <p:nvPr/>
        </p:nvPicPr>
        <p:blipFill>
          <a:blip r:embed="rId2"/>
          <a:stretch>
            <a:fillRect/>
          </a:stretch>
        </p:blipFill>
        <p:spPr>
          <a:xfrm rot="709231">
            <a:off x="10293647" y="145485"/>
            <a:ext cx="1648723" cy="1645854"/>
          </a:xfrm>
          <a:prstGeom prst="rect">
            <a:avLst/>
          </a:prstGeom>
        </p:spPr>
      </p:pic>
      <p:sp>
        <p:nvSpPr>
          <p:cNvPr id="5" name="Segnaposto numero diapositiva 4">
            <a:extLst>
              <a:ext uri="{FF2B5EF4-FFF2-40B4-BE49-F238E27FC236}">
                <a16:creationId xmlns:a16="http://schemas.microsoft.com/office/drawing/2014/main" id="{F805BF83-FB1F-F093-A648-77DEE5CCC4EF}"/>
              </a:ext>
            </a:extLst>
          </p:cNvPr>
          <p:cNvSpPr>
            <a:spLocks noGrp="1"/>
          </p:cNvSpPr>
          <p:nvPr>
            <p:ph type="sldNum" sz="quarter" idx="12"/>
          </p:nvPr>
        </p:nvSpPr>
        <p:spPr/>
        <p:txBody>
          <a:bodyPr/>
          <a:lstStyle/>
          <a:p>
            <a:fld id="{687643BB-03DC-1E4C-B41C-8DC286ADACEE}" type="slidenum">
              <a:rPr lang="en-GB" smtClean="0"/>
              <a:t>53</a:t>
            </a:fld>
            <a:endParaRPr lang="en-GB"/>
          </a:p>
        </p:txBody>
      </p:sp>
    </p:spTree>
    <p:extLst>
      <p:ext uri="{BB962C8B-B14F-4D97-AF65-F5344CB8AC3E}">
        <p14:creationId xmlns:p14="http://schemas.microsoft.com/office/powerpoint/2010/main" val="252981806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16417E1-F43B-A323-32CA-30BF0AC5041A}"/>
              </a:ext>
            </a:extLst>
          </p:cNvPr>
          <p:cNvSpPr>
            <a:spLocks noGrp="1"/>
          </p:cNvSpPr>
          <p:nvPr>
            <p:ph type="title"/>
          </p:nvPr>
        </p:nvSpPr>
        <p:spPr>
          <a:xfrm>
            <a:off x="838200" y="365126"/>
            <a:ext cx="10515600" cy="315912"/>
          </a:xfrm>
        </p:spPr>
        <p:txBody>
          <a:bodyPr>
            <a:normAutofit fontScale="90000"/>
          </a:bodyPr>
          <a:lstStyle/>
          <a:p>
            <a:endParaRPr lang="it-IT" dirty="0"/>
          </a:p>
        </p:txBody>
      </p:sp>
      <p:sp>
        <p:nvSpPr>
          <p:cNvPr id="3" name="Segnaposto contenuto 2">
            <a:extLst>
              <a:ext uri="{FF2B5EF4-FFF2-40B4-BE49-F238E27FC236}">
                <a16:creationId xmlns:a16="http://schemas.microsoft.com/office/drawing/2014/main" id="{DF6712DA-AB7E-D76A-3D35-FA7282E8182E}"/>
              </a:ext>
            </a:extLst>
          </p:cNvPr>
          <p:cNvSpPr>
            <a:spLocks noGrp="1"/>
          </p:cNvSpPr>
          <p:nvPr>
            <p:ph idx="1"/>
          </p:nvPr>
        </p:nvSpPr>
        <p:spPr>
          <a:xfrm>
            <a:off x="838200" y="1021976"/>
            <a:ext cx="10515600" cy="5154987"/>
          </a:xfrm>
        </p:spPr>
        <p:txBody>
          <a:bodyPr>
            <a:normAutofit fontScale="40000" lnSpcReduction="20000"/>
          </a:bodyPr>
          <a:lstStyle/>
          <a:p>
            <a:pPr algn="just">
              <a:buFont typeface="Wingdings" pitchFamily="2" charset="2"/>
              <a:buChar char="Ø"/>
            </a:pPr>
            <a:r>
              <a:rPr lang="it-IT" sz="5600" b="1" dirty="0">
                <a:effectLst/>
                <a:latin typeface="Verdana" panose="020B0604030504040204" pitchFamily="34" charset="0"/>
                <a:ea typeface="Verdana" panose="020B0604030504040204" pitchFamily="34" charset="0"/>
                <a:cs typeface="Verdana" panose="020B0604030504040204" pitchFamily="34" charset="0"/>
              </a:rPr>
              <a:t>L'ESMA ha multato le agenzie per non aver reso nota la metodologia utilizzata per i rating (</a:t>
            </a:r>
            <a:r>
              <a:rPr lang="it-IT" sz="5600" b="1" dirty="0">
                <a:solidFill>
                  <a:srgbClr val="FF0000"/>
                </a:solidFill>
                <a:effectLst/>
                <a:latin typeface="Verdana" panose="020B0604030504040204" pitchFamily="34" charset="0"/>
                <a:ea typeface="Verdana" panose="020B0604030504040204" pitchFamily="34" charset="0"/>
                <a:cs typeface="Verdana" panose="020B0604030504040204" pitchFamily="34" charset="0"/>
              </a:rPr>
              <a:t>Moody’s Germania e Moody's UK142</a:t>
            </a:r>
            <a:r>
              <a:rPr lang="it-IT" sz="5600" b="1" dirty="0">
                <a:effectLst/>
                <a:latin typeface="Verdana" panose="020B0604030504040204" pitchFamily="34" charset="0"/>
                <a:ea typeface="Verdana" panose="020B0604030504040204" pitchFamily="34" charset="0"/>
                <a:cs typeface="Verdana" panose="020B0604030504040204" pitchFamily="34" charset="0"/>
              </a:rPr>
              <a:t>), o per aver rilasciato prematuramente i rating, prima dell'emissione dei titoli stessi (</a:t>
            </a:r>
            <a:r>
              <a:rPr lang="it-IT" sz="5600" b="1" dirty="0">
                <a:solidFill>
                  <a:srgbClr val="FF0000"/>
                </a:solidFill>
                <a:effectLst/>
                <a:latin typeface="Verdana" panose="020B0604030504040204" pitchFamily="34" charset="0"/>
                <a:ea typeface="Verdana" panose="020B0604030504040204" pitchFamily="34" charset="0"/>
                <a:cs typeface="Verdana" panose="020B0604030504040204" pitchFamily="34" charset="0"/>
              </a:rPr>
              <a:t>S&amp;P Global Ratings</a:t>
            </a:r>
            <a:r>
              <a:rPr lang="it-IT" sz="5600" b="1" dirty="0">
                <a:effectLst/>
                <a:latin typeface="Verdana" panose="020B0604030504040204" pitchFamily="34" charset="0"/>
                <a:ea typeface="Verdana" panose="020B0604030504040204" pitchFamily="34" charset="0"/>
                <a:cs typeface="Verdana" panose="020B0604030504040204" pitchFamily="34" charset="0"/>
              </a:rPr>
              <a:t>). Si tratta di informazioni utili per i rating ESG, dove esistono percezioni negative sulla trasparenza delle metodologie (si veda la sezione 2). Tuttavia, i problemi sono più complessi: ad esempio, non è tanto la totale mancanza di divulgazione quanto la confusione sugli obiettivi del rating, e l'allineamento della metodologia con il quadro finanziario sostenibile dell'UE. </a:t>
            </a:r>
          </a:p>
          <a:p>
            <a:pPr algn="just">
              <a:buFont typeface="Wingdings" pitchFamily="2" charset="2"/>
              <a:buChar char="Ø"/>
            </a:pPr>
            <a:endParaRPr lang="it-IT" sz="5600" b="1" dirty="0">
              <a:effectLst/>
              <a:latin typeface="Verdana" panose="020B0604030504040204" pitchFamily="34" charset="0"/>
              <a:ea typeface="Verdana" panose="020B0604030504040204" pitchFamily="34" charset="0"/>
              <a:cs typeface="Verdana" panose="020B0604030504040204" pitchFamily="34" charset="0"/>
            </a:endParaRPr>
          </a:p>
          <a:p>
            <a:pPr algn="just">
              <a:buFont typeface="Wingdings" pitchFamily="2" charset="2"/>
              <a:buChar char="Ø"/>
            </a:pPr>
            <a:r>
              <a:rPr lang="it-IT" sz="5600" b="1" dirty="0">
                <a:effectLst/>
                <a:latin typeface="Verdana" panose="020B0604030504040204" pitchFamily="34" charset="0"/>
                <a:ea typeface="Verdana" panose="020B0604030504040204" pitchFamily="34" charset="0"/>
                <a:cs typeface="Verdana" panose="020B0604030504040204" pitchFamily="34" charset="0"/>
              </a:rPr>
              <a:t>A questo proposito, l'esempio di </a:t>
            </a:r>
            <a:r>
              <a:rPr lang="it-IT" sz="5600" b="1" dirty="0">
                <a:solidFill>
                  <a:srgbClr val="FF0000"/>
                </a:solidFill>
                <a:effectLst/>
                <a:latin typeface="Verdana" panose="020B0604030504040204" pitchFamily="34" charset="0"/>
                <a:ea typeface="Verdana" panose="020B0604030504040204" pitchFamily="34" charset="0"/>
                <a:cs typeface="Verdana" panose="020B0604030504040204" pitchFamily="34" charset="0"/>
              </a:rPr>
              <a:t>Scope Ratings </a:t>
            </a:r>
            <a:r>
              <a:rPr lang="it-IT" sz="5600" b="1" dirty="0">
                <a:effectLst/>
                <a:latin typeface="Verdana" panose="020B0604030504040204" pitchFamily="34" charset="0"/>
                <a:ea typeface="Verdana" panose="020B0604030504040204" pitchFamily="34" charset="0"/>
                <a:cs typeface="Verdana" panose="020B0604030504040204" pitchFamily="34" charset="0"/>
              </a:rPr>
              <a:t>può offrire qualche parallelo più utile, poiché in quel caso il problema era che l'ente aveva sviluppato una metodologia per i </a:t>
            </a:r>
            <a:r>
              <a:rPr lang="it-IT" sz="5600" b="1" dirty="0" err="1">
                <a:effectLst/>
                <a:latin typeface="Verdana" panose="020B0604030504040204" pitchFamily="34" charset="0"/>
                <a:ea typeface="Verdana" panose="020B0604030504040204" pitchFamily="34" charset="0"/>
                <a:cs typeface="Verdana" panose="020B0604030504040204" pitchFamily="34" charset="0"/>
              </a:rPr>
              <a:t>covered</a:t>
            </a:r>
            <a:r>
              <a:rPr lang="it-IT" sz="5600" b="1" dirty="0">
                <a:effectLst/>
                <a:latin typeface="Verdana" panose="020B0604030504040204" pitchFamily="34" charset="0"/>
                <a:ea typeface="Verdana" panose="020B0604030504040204" pitchFamily="34" charset="0"/>
                <a:cs typeface="Verdana" panose="020B0604030504040204" pitchFamily="34" charset="0"/>
              </a:rPr>
              <a:t> bond, che comprendeva un'analisi del pool di </a:t>
            </a:r>
            <a:r>
              <a:rPr lang="it-IT" sz="5600" b="1" dirty="0" err="1">
                <a:effectLst/>
                <a:latin typeface="Verdana" panose="020B0604030504040204" pitchFamily="34" charset="0"/>
                <a:ea typeface="Verdana" panose="020B0604030504040204" pitchFamily="34" charset="0"/>
                <a:cs typeface="Verdana" panose="020B0604030504040204" pitchFamily="34" charset="0"/>
              </a:rPr>
              <a:t>covered</a:t>
            </a:r>
            <a:r>
              <a:rPr lang="it-IT" sz="5600" b="1" dirty="0">
                <a:effectLst/>
                <a:latin typeface="Verdana" panose="020B0604030504040204" pitchFamily="34" charset="0"/>
                <a:ea typeface="Verdana" panose="020B0604030504040204" pitchFamily="34" charset="0"/>
                <a:cs typeface="Verdana" panose="020B0604030504040204" pitchFamily="34" charset="0"/>
              </a:rPr>
              <a:t> bond, ma non aveva applicato la metodologia   ai programmi obbligazionari. La sanzione dell'ESMA è stata impugnata e la Commissione d'Appello ha respinto il reclamo, formulando alcune interessanti </a:t>
            </a:r>
            <a:r>
              <a:rPr lang="it-IT" sz="5600" b="1" dirty="0" err="1">
                <a:effectLst/>
                <a:latin typeface="Verdana" panose="020B0604030504040204" pitchFamily="34" charset="0"/>
                <a:ea typeface="Verdana" panose="020B0604030504040204" pitchFamily="34" charset="0"/>
                <a:cs typeface="Verdana" panose="020B0604030504040204" pitchFamily="34" charset="0"/>
              </a:rPr>
              <a:t>sservazioni</a:t>
            </a:r>
            <a:r>
              <a:rPr lang="it-IT" sz="5600" b="1" dirty="0">
                <a:effectLst/>
                <a:latin typeface="Verdana" panose="020B0604030504040204" pitchFamily="34" charset="0"/>
                <a:ea typeface="Verdana" panose="020B0604030504040204" pitchFamily="34" charset="0"/>
                <a:cs typeface="Verdana" panose="020B0604030504040204" pitchFamily="34" charset="0"/>
              </a:rPr>
              <a:t> sul legame tra il rating  e l'applicazione coerente della metodologia predefinita.</a:t>
            </a:r>
          </a:p>
          <a:p>
            <a:pPr algn="just">
              <a:buFont typeface="Wingdings" pitchFamily="2" charset="2"/>
              <a:buChar char="Ø"/>
            </a:pPr>
            <a:endParaRPr lang="it-IT" sz="5600" b="1" dirty="0">
              <a:latin typeface="Verdana" panose="020B0604030504040204" pitchFamily="34" charset="0"/>
              <a:ea typeface="Verdana" panose="020B0604030504040204" pitchFamily="34" charset="0"/>
              <a:cs typeface="Verdana" panose="020B0604030504040204" pitchFamily="34" charset="0"/>
            </a:endParaRPr>
          </a:p>
          <a:p>
            <a:pPr algn="just">
              <a:buFont typeface="Wingdings" pitchFamily="2" charset="2"/>
              <a:buChar char="Ø"/>
            </a:pPr>
            <a:endParaRPr lang="it-IT" sz="5600" b="1" dirty="0">
              <a:effectLst/>
              <a:latin typeface="Verdana" panose="020B0604030504040204" pitchFamily="34" charset="0"/>
              <a:ea typeface="Verdana" panose="020B0604030504040204" pitchFamily="34" charset="0"/>
              <a:cs typeface="Verdana" panose="020B0604030504040204" pitchFamily="34" charset="0"/>
            </a:endParaRPr>
          </a:p>
        </p:txBody>
      </p:sp>
      <p:sp>
        <p:nvSpPr>
          <p:cNvPr id="6" name="Segnaposto numero diapositiva 5">
            <a:extLst>
              <a:ext uri="{FF2B5EF4-FFF2-40B4-BE49-F238E27FC236}">
                <a16:creationId xmlns:a16="http://schemas.microsoft.com/office/drawing/2014/main" id="{51166C3E-25F3-71EF-E37A-87D57713EBFB}"/>
              </a:ext>
            </a:extLst>
          </p:cNvPr>
          <p:cNvSpPr>
            <a:spLocks noGrp="1"/>
          </p:cNvSpPr>
          <p:nvPr>
            <p:ph type="sldNum" sz="quarter" idx="12"/>
          </p:nvPr>
        </p:nvSpPr>
        <p:spPr/>
        <p:txBody>
          <a:bodyPr/>
          <a:lstStyle/>
          <a:p>
            <a:fld id="{687643BB-03DC-1E4C-B41C-8DC286ADACEE}" type="slidenum">
              <a:rPr lang="en-GB" smtClean="0"/>
              <a:t>54</a:t>
            </a:fld>
            <a:endParaRPr lang="en-GB"/>
          </a:p>
        </p:txBody>
      </p:sp>
    </p:spTree>
    <p:extLst>
      <p:ext uri="{BB962C8B-B14F-4D97-AF65-F5344CB8AC3E}">
        <p14:creationId xmlns:p14="http://schemas.microsoft.com/office/powerpoint/2010/main" val="47845678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16417E1-F43B-A323-32CA-30BF0AC5041A}"/>
              </a:ext>
            </a:extLst>
          </p:cNvPr>
          <p:cNvSpPr>
            <a:spLocks noGrp="1"/>
          </p:cNvSpPr>
          <p:nvPr>
            <p:ph type="title"/>
          </p:nvPr>
        </p:nvSpPr>
        <p:spPr>
          <a:xfrm>
            <a:off x="838200" y="365126"/>
            <a:ext cx="10515600" cy="315912"/>
          </a:xfrm>
        </p:spPr>
        <p:txBody>
          <a:bodyPr>
            <a:normAutofit fontScale="90000"/>
          </a:bodyPr>
          <a:lstStyle/>
          <a:p>
            <a:endParaRPr lang="it-IT" dirty="0"/>
          </a:p>
        </p:txBody>
      </p:sp>
      <p:sp>
        <p:nvSpPr>
          <p:cNvPr id="3" name="Segnaposto contenuto 2">
            <a:extLst>
              <a:ext uri="{FF2B5EF4-FFF2-40B4-BE49-F238E27FC236}">
                <a16:creationId xmlns:a16="http://schemas.microsoft.com/office/drawing/2014/main" id="{DF6712DA-AB7E-D76A-3D35-FA7282E8182E}"/>
              </a:ext>
            </a:extLst>
          </p:cNvPr>
          <p:cNvSpPr>
            <a:spLocks noGrp="1"/>
          </p:cNvSpPr>
          <p:nvPr>
            <p:ph idx="1"/>
          </p:nvPr>
        </p:nvSpPr>
        <p:spPr>
          <a:xfrm>
            <a:off x="838200" y="1021976"/>
            <a:ext cx="10515600" cy="5154987"/>
          </a:xfrm>
        </p:spPr>
        <p:txBody>
          <a:bodyPr>
            <a:normAutofit fontScale="47500" lnSpcReduction="20000"/>
          </a:bodyPr>
          <a:lstStyle/>
          <a:p>
            <a:pPr algn="just">
              <a:buFont typeface="Wingdings" pitchFamily="2" charset="2"/>
              <a:buChar char="Ø"/>
            </a:pPr>
            <a:r>
              <a:rPr lang="it-IT" sz="5600" b="1" dirty="0">
                <a:effectLst/>
                <a:latin typeface="Verdana" panose="020B0604030504040204" pitchFamily="34" charset="0"/>
                <a:ea typeface="Verdana" panose="020B0604030504040204" pitchFamily="34" charset="0"/>
                <a:cs typeface="Verdana" panose="020B0604030504040204" pitchFamily="34" charset="0"/>
              </a:rPr>
              <a:t>L'ESMA ha anche comminato multe a soggetti che hanno </a:t>
            </a:r>
            <a:r>
              <a:rPr lang="it-IT" sz="5600" b="1" dirty="0">
                <a:solidFill>
                  <a:srgbClr val="FF0000"/>
                </a:solidFill>
                <a:effectLst/>
                <a:latin typeface="Verdana" panose="020B0604030504040204" pitchFamily="34" charset="0"/>
                <a:ea typeface="Verdana" panose="020B0604030504040204" pitchFamily="34" charset="0"/>
                <a:cs typeface="Verdana" panose="020B0604030504040204" pitchFamily="34" charset="0"/>
              </a:rPr>
              <a:t>violato i requisiti organizzativi sui conflitti di interesse</a:t>
            </a:r>
            <a:r>
              <a:rPr lang="it-IT" sz="5600" b="1" dirty="0">
                <a:effectLst/>
                <a:latin typeface="Verdana" panose="020B0604030504040204" pitchFamily="34" charset="0"/>
                <a:ea typeface="Verdana" panose="020B0604030504040204" pitchFamily="34" charset="0"/>
                <a:cs typeface="Verdana" panose="020B0604030504040204" pitchFamily="34" charset="0"/>
              </a:rPr>
              <a:t>. In una azione di enforcement nei confronti di </a:t>
            </a:r>
            <a:r>
              <a:rPr lang="it-IT" sz="5600" b="1" dirty="0">
                <a:solidFill>
                  <a:srgbClr val="FF0000"/>
                </a:solidFill>
                <a:effectLst/>
                <a:latin typeface="Verdana" panose="020B0604030504040204" pitchFamily="34" charset="0"/>
                <a:ea typeface="Verdana" panose="020B0604030504040204" pitchFamily="34" charset="0"/>
                <a:cs typeface="Verdana" panose="020B0604030504040204" pitchFamily="34" charset="0"/>
              </a:rPr>
              <a:t>Fitch UK</a:t>
            </a:r>
            <a:r>
              <a:rPr lang="it-IT" sz="5600" b="1" dirty="0">
                <a:effectLst/>
                <a:latin typeface="Verdana" panose="020B0604030504040204" pitchFamily="34" charset="0"/>
                <a:ea typeface="Verdana" panose="020B0604030504040204" pitchFamily="34" charset="0"/>
                <a:cs typeface="Verdana" panose="020B0604030504040204" pitchFamily="34" charset="0"/>
              </a:rPr>
              <a:t>, Francia e Spagna ha emesso un rating su entità francesi in cui un membro del consiglio di amministrazione membro del consiglio di amministrazione controllava anche, attraverso una complessa struttura a più livelli, il 20% della holding del gruppo Fitch.</a:t>
            </a:r>
          </a:p>
          <a:p>
            <a:pPr algn="just">
              <a:buFont typeface="Wingdings" pitchFamily="2" charset="2"/>
              <a:buChar char="Ø"/>
            </a:pPr>
            <a:endParaRPr lang="it-IT" sz="5600" b="1" dirty="0">
              <a:effectLst/>
              <a:latin typeface="Verdana" panose="020B0604030504040204" pitchFamily="34" charset="0"/>
              <a:ea typeface="Verdana" panose="020B0604030504040204" pitchFamily="34" charset="0"/>
              <a:cs typeface="Verdana" panose="020B0604030504040204" pitchFamily="34" charset="0"/>
            </a:endParaRPr>
          </a:p>
          <a:p>
            <a:pPr algn="just">
              <a:buFont typeface="Wingdings" pitchFamily="2" charset="2"/>
              <a:buChar char="Ø"/>
            </a:pPr>
            <a:r>
              <a:rPr lang="it-IT" sz="5600" b="1" dirty="0">
                <a:solidFill>
                  <a:srgbClr val="FF0000"/>
                </a:solidFill>
                <a:effectLst/>
                <a:latin typeface="Verdana" panose="020B0604030504040204" pitchFamily="34" charset="0"/>
                <a:ea typeface="Verdana" panose="020B0604030504040204" pitchFamily="34" charset="0"/>
                <a:cs typeface="Verdana" panose="020B0604030504040204" pitchFamily="34" charset="0"/>
              </a:rPr>
              <a:t>Nel campo dei rating ESG le preoccupazioni  sono più sottili e riguardano il potenziale conflitto derivante dall'offerta di una molteplicità di servizi.</a:t>
            </a:r>
          </a:p>
          <a:p>
            <a:endParaRPr lang="it-IT" b="1" dirty="0">
              <a:latin typeface="Verdana" panose="020B0604030504040204" pitchFamily="34" charset="0"/>
              <a:ea typeface="Verdana" panose="020B0604030504040204" pitchFamily="34" charset="0"/>
              <a:cs typeface="Verdana" panose="020B0604030504040204" pitchFamily="34" charset="0"/>
            </a:endParaRPr>
          </a:p>
        </p:txBody>
      </p:sp>
      <p:sp>
        <p:nvSpPr>
          <p:cNvPr id="6" name="Segnaposto numero diapositiva 5">
            <a:extLst>
              <a:ext uri="{FF2B5EF4-FFF2-40B4-BE49-F238E27FC236}">
                <a16:creationId xmlns:a16="http://schemas.microsoft.com/office/drawing/2014/main" id="{51166C3E-25F3-71EF-E37A-87D57713EBFB}"/>
              </a:ext>
            </a:extLst>
          </p:cNvPr>
          <p:cNvSpPr>
            <a:spLocks noGrp="1"/>
          </p:cNvSpPr>
          <p:nvPr>
            <p:ph type="sldNum" sz="quarter" idx="12"/>
          </p:nvPr>
        </p:nvSpPr>
        <p:spPr/>
        <p:txBody>
          <a:bodyPr/>
          <a:lstStyle/>
          <a:p>
            <a:fld id="{687643BB-03DC-1E4C-B41C-8DC286ADACEE}" type="slidenum">
              <a:rPr lang="en-GB" smtClean="0"/>
              <a:t>55</a:t>
            </a:fld>
            <a:endParaRPr lang="en-GB"/>
          </a:p>
        </p:txBody>
      </p:sp>
    </p:spTree>
    <p:extLst>
      <p:ext uri="{BB962C8B-B14F-4D97-AF65-F5344CB8AC3E}">
        <p14:creationId xmlns:p14="http://schemas.microsoft.com/office/powerpoint/2010/main" val="188699123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E479126-DEFE-62AD-DA65-54CEF5F0B6F7}"/>
              </a:ext>
            </a:extLst>
          </p:cNvPr>
          <p:cNvSpPr>
            <a:spLocks noGrp="1"/>
          </p:cNvSpPr>
          <p:nvPr>
            <p:ph type="title"/>
          </p:nvPr>
        </p:nvSpPr>
        <p:spPr/>
        <p:txBody>
          <a:bodyPr>
            <a:normAutofit/>
          </a:bodyPr>
          <a:lstStyle/>
          <a:p>
            <a:r>
              <a:rPr lang="it-IT" sz="2000" b="1" dirty="0">
                <a:solidFill>
                  <a:srgbClr val="FF0000"/>
                </a:solidFill>
                <a:latin typeface="Verdana" panose="020B0604030504040204" pitchFamily="34" charset="0"/>
                <a:ea typeface="Verdana" panose="020B0604030504040204" pitchFamily="34" charset="0"/>
                <a:cs typeface="Verdana" panose="020B0604030504040204" pitchFamily="34" charset="0"/>
              </a:rPr>
              <a:t>Il caso </a:t>
            </a:r>
            <a:r>
              <a:rPr lang="it-IT" sz="2000" b="1" dirty="0" err="1">
                <a:solidFill>
                  <a:srgbClr val="FF0000"/>
                </a:solidFill>
                <a:latin typeface="Verdana" panose="020B0604030504040204" pitchFamily="34" charset="0"/>
                <a:ea typeface="Verdana" panose="020B0604030504040204" pitchFamily="34" charset="0"/>
                <a:cs typeface="Verdana" panose="020B0604030504040204" pitchFamily="34" charset="0"/>
              </a:rPr>
              <a:t>Verbraucherzentrale</a:t>
            </a:r>
            <a:r>
              <a:rPr lang="it-IT" sz="2000" b="1" dirty="0">
                <a:solidFill>
                  <a:srgbClr val="FF0000"/>
                </a:solidFill>
                <a:latin typeface="Verdana" panose="020B0604030504040204" pitchFamily="34" charset="0"/>
                <a:ea typeface="Verdana" panose="020B0604030504040204" pitchFamily="34" charset="0"/>
                <a:cs typeface="Verdana" panose="020B0604030504040204" pitchFamily="34" charset="0"/>
              </a:rPr>
              <a:t> Baden-Württemberg e.V. v. </a:t>
            </a:r>
            <a:r>
              <a:rPr lang="it-IT" sz="2000" b="1" dirty="0" err="1">
                <a:solidFill>
                  <a:srgbClr val="FF0000"/>
                </a:solidFill>
                <a:latin typeface="Verdana" panose="020B0604030504040204" pitchFamily="34" charset="0"/>
                <a:ea typeface="Verdana" panose="020B0604030504040204" pitchFamily="34" charset="0"/>
                <a:cs typeface="Verdana" panose="020B0604030504040204" pitchFamily="34" charset="0"/>
              </a:rPr>
              <a:t>Commerz</a:t>
            </a:r>
            <a:r>
              <a:rPr lang="it-IT" sz="2000" b="1" dirty="0">
                <a:solidFill>
                  <a:srgbClr val="FF0000"/>
                </a:solidFill>
                <a:latin typeface="Verdana" panose="020B0604030504040204" pitchFamily="34" charset="0"/>
                <a:ea typeface="Verdana" panose="020B0604030504040204" pitchFamily="34" charset="0"/>
                <a:cs typeface="Verdana" panose="020B0604030504040204" pitchFamily="34" charset="0"/>
              </a:rPr>
              <a:t> Real Fund Management </a:t>
            </a:r>
            <a:r>
              <a:rPr lang="it-IT" sz="2000" b="1" dirty="0" err="1">
                <a:solidFill>
                  <a:srgbClr val="FF0000"/>
                </a:solidFill>
                <a:latin typeface="Verdana" panose="020B0604030504040204" pitchFamily="34" charset="0"/>
                <a:ea typeface="Verdana" panose="020B0604030504040204" pitchFamily="34" charset="0"/>
                <a:cs typeface="Verdana" panose="020B0604030504040204" pitchFamily="34" charset="0"/>
              </a:rPr>
              <a:t>S.à.r.l</a:t>
            </a:r>
            <a:r>
              <a:rPr lang="it-IT" sz="2000" b="1" dirty="0">
                <a:solidFill>
                  <a:srgbClr val="FF0000"/>
                </a:solidFill>
                <a:latin typeface="Verdana" panose="020B0604030504040204" pitchFamily="34" charset="0"/>
                <a:ea typeface="Verdana" panose="020B0604030504040204" pitchFamily="34" charset="0"/>
                <a:cs typeface="Verdana" panose="020B0604030504040204" pitchFamily="34" charset="0"/>
              </a:rPr>
              <a:t>.</a:t>
            </a:r>
            <a:br>
              <a:rPr lang="it-IT" sz="2000" b="1" dirty="0">
                <a:solidFill>
                  <a:srgbClr val="FF0000"/>
                </a:solidFill>
                <a:latin typeface="Verdana" panose="020B0604030504040204" pitchFamily="34" charset="0"/>
                <a:ea typeface="Verdana" panose="020B0604030504040204" pitchFamily="34" charset="0"/>
                <a:cs typeface="Verdana" panose="020B0604030504040204" pitchFamily="34" charset="0"/>
              </a:rPr>
            </a:br>
            <a:r>
              <a:rPr lang="it-IT" sz="2000" b="1" dirty="0">
                <a:solidFill>
                  <a:srgbClr val="FF0000"/>
                </a:solidFill>
                <a:latin typeface="Verdana" panose="020B0604030504040204" pitchFamily="34" charset="0"/>
                <a:ea typeface="Verdana" panose="020B0604030504040204" pitchFamily="34" charset="0"/>
                <a:cs typeface="Verdana" panose="020B0604030504040204" pitchFamily="34" charset="0"/>
              </a:rPr>
              <a:t>(2022)</a:t>
            </a:r>
          </a:p>
        </p:txBody>
      </p:sp>
      <p:sp>
        <p:nvSpPr>
          <p:cNvPr id="3" name="Segnaposto contenuto 2">
            <a:extLst>
              <a:ext uri="{FF2B5EF4-FFF2-40B4-BE49-F238E27FC236}">
                <a16:creationId xmlns:a16="http://schemas.microsoft.com/office/drawing/2014/main" id="{A8545CA7-95A3-1C56-25CB-5EDE1A642878}"/>
              </a:ext>
            </a:extLst>
          </p:cNvPr>
          <p:cNvSpPr>
            <a:spLocks noGrp="1"/>
          </p:cNvSpPr>
          <p:nvPr>
            <p:ph idx="1"/>
          </p:nvPr>
        </p:nvSpPr>
        <p:spPr/>
        <p:txBody>
          <a:bodyPr>
            <a:noAutofit/>
          </a:bodyPr>
          <a:lstStyle/>
          <a:p>
            <a:r>
              <a:rPr lang="it-IT" sz="2400" b="1" dirty="0" err="1">
                <a:latin typeface="Verdana" panose="020B0604030504040204" pitchFamily="34" charset="0"/>
                <a:ea typeface="Verdana" panose="020B0604030504040204" pitchFamily="34" charset="0"/>
                <a:cs typeface="Verdana" panose="020B0604030504040204" pitchFamily="34" charset="0"/>
              </a:rPr>
              <a:t>Commerz</a:t>
            </a:r>
            <a:r>
              <a:rPr lang="it-IT" sz="2400" b="1" dirty="0">
                <a:latin typeface="Verdana" panose="020B0604030504040204" pitchFamily="34" charset="0"/>
                <a:ea typeface="Verdana" panose="020B0604030504040204" pitchFamily="34" charset="0"/>
                <a:cs typeface="Verdana" panose="020B0604030504040204" pitchFamily="34" charset="0"/>
              </a:rPr>
              <a:t> Real Fund Management </a:t>
            </a:r>
            <a:r>
              <a:rPr lang="it-IT" sz="2400" b="1" dirty="0" err="1">
                <a:latin typeface="Verdana" panose="020B0604030504040204" pitchFamily="34" charset="0"/>
                <a:ea typeface="Verdana" panose="020B0604030504040204" pitchFamily="34" charset="0"/>
                <a:cs typeface="Verdana" panose="020B0604030504040204" pitchFamily="34" charset="0"/>
              </a:rPr>
              <a:t>S.à.r.l</a:t>
            </a:r>
            <a:r>
              <a:rPr lang="it-IT" sz="2400" b="1" dirty="0">
                <a:latin typeface="Verdana" panose="020B0604030504040204" pitchFamily="34" charset="0"/>
                <a:ea typeface="Verdana" panose="020B0604030504040204" pitchFamily="34" charset="0"/>
                <a:cs typeface="Verdana" panose="020B0604030504040204" pitchFamily="34" charset="0"/>
              </a:rPr>
              <a:t>. ha pubblicizzato un prodotto finanziario, "</a:t>
            </a:r>
            <a:r>
              <a:rPr lang="it-IT" sz="2400" b="1" dirty="0" err="1">
                <a:latin typeface="Verdana" panose="020B0604030504040204" pitchFamily="34" charset="0"/>
                <a:ea typeface="Verdana" panose="020B0604030504040204" pitchFamily="34" charset="0"/>
                <a:cs typeface="Verdana" panose="020B0604030504040204" pitchFamily="34" charset="0"/>
              </a:rPr>
              <a:t>klimaVest</a:t>
            </a:r>
            <a:r>
              <a:rPr lang="it-IT" sz="2400" b="1" dirty="0">
                <a:latin typeface="Verdana" panose="020B0604030504040204" pitchFamily="34" charset="0"/>
                <a:ea typeface="Verdana" panose="020B0604030504040204" pitchFamily="34" charset="0"/>
                <a:cs typeface="Verdana" panose="020B0604030504040204" pitchFamily="34" charset="0"/>
              </a:rPr>
              <a:t>", su un sito web. Questo fondo investiva in progetti di energie rinnovabili e poteva quindi tracciare quantità concrete di elettricità verde e di emissioni di CO2 evitate. Inoltre, </a:t>
            </a:r>
            <a:r>
              <a:rPr lang="it-IT" sz="2400" b="1" dirty="0" err="1">
                <a:latin typeface="Verdana" panose="020B0604030504040204" pitchFamily="34" charset="0"/>
                <a:ea typeface="Verdana" panose="020B0604030504040204" pitchFamily="34" charset="0"/>
                <a:cs typeface="Verdana" panose="020B0604030504040204" pitchFamily="34" charset="0"/>
              </a:rPr>
              <a:t>klimaVest</a:t>
            </a:r>
            <a:r>
              <a:rPr lang="it-IT" sz="2400" b="1" dirty="0">
                <a:latin typeface="Verdana" panose="020B0604030504040204" pitchFamily="34" charset="0"/>
                <a:ea typeface="Verdana" panose="020B0604030504040204" pitchFamily="34" charset="0"/>
                <a:cs typeface="Verdana" panose="020B0604030504040204" pitchFamily="34" charset="0"/>
              </a:rPr>
              <a:t> era un fondo d'impatto secondo i regolamenti europei ed era obbligato a perseguire un obiettivo ecologico positivo. </a:t>
            </a:r>
          </a:p>
          <a:p>
            <a:endParaRPr lang="it-IT" sz="2400" b="1" dirty="0">
              <a:latin typeface="Verdana" panose="020B0604030504040204" pitchFamily="34" charset="0"/>
              <a:ea typeface="Verdana" panose="020B0604030504040204" pitchFamily="34" charset="0"/>
              <a:cs typeface="Verdana" panose="020B0604030504040204" pitchFamily="34" charset="0"/>
            </a:endParaRPr>
          </a:p>
        </p:txBody>
      </p:sp>
      <p:sp>
        <p:nvSpPr>
          <p:cNvPr id="4" name="Segnaposto numero diapositiva 3">
            <a:extLst>
              <a:ext uri="{FF2B5EF4-FFF2-40B4-BE49-F238E27FC236}">
                <a16:creationId xmlns:a16="http://schemas.microsoft.com/office/drawing/2014/main" id="{41644AC0-D1F2-0BDC-B33D-66E154D82C15}"/>
              </a:ext>
            </a:extLst>
          </p:cNvPr>
          <p:cNvSpPr>
            <a:spLocks noGrp="1"/>
          </p:cNvSpPr>
          <p:nvPr>
            <p:ph type="sldNum" sz="quarter" idx="12"/>
          </p:nvPr>
        </p:nvSpPr>
        <p:spPr/>
        <p:txBody>
          <a:bodyPr/>
          <a:lstStyle/>
          <a:p>
            <a:fld id="{687643BB-03DC-1E4C-B41C-8DC286ADACEE}" type="slidenum">
              <a:rPr lang="en-GB" smtClean="0"/>
              <a:t>56</a:t>
            </a:fld>
            <a:endParaRPr lang="en-GB"/>
          </a:p>
        </p:txBody>
      </p:sp>
    </p:spTree>
    <p:extLst>
      <p:ext uri="{BB962C8B-B14F-4D97-AF65-F5344CB8AC3E}">
        <p14:creationId xmlns:p14="http://schemas.microsoft.com/office/powerpoint/2010/main" val="287618169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E479126-DEFE-62AD-DA65-54CEF5F0B6F7}"/>
              </a:ext>
            </a:extLst>
          </p:cNvPr>
          <p:cNvSpPr>
            <a:spLocks noGrp="1"/>
          </p:cNvSpPr>
          <p:nvPr>
            <p:ph type="title"/>
          </p:nvPr>
        </p:nvSpPr>
        <p:spPr/>
        <p:txBody>
          <a:bodyPr>
            <a:normAutofit/>
          </a:bodyPr>
          <a:lstStyle/>
          <a:p>
            <a:r>
              <a:rPr lang="it-IT" sz="1600" b="1" dirty="0">
                <a:solidFill>
                  <a:srgbClr val="FF0000"/>
                </a:solidFill>
                <a:latin typeface="Verdana" panose="020B0604030504040204" pitchFamily="34" charset="0"/>
                <a:ea typeface="Verdana" panose="020B0604030504040204" pitchFamily="34" charset="0"/>
                <a:cs typeface="Verdana" panose="020B0604030504040204" pitchFamily="34" charset="0"/>
              </a:rPr>
              <a:t>Il caso </a:t>
            </a:r>
            <a:r>
              <a:rPr lang="it-IT" sz="1600" b="1" dirty="0" err="1">
                <a:solidFill>
                  <a:srgbClr val="FF0000"/>
                </a:solidFill>
                <a:latin typeface="Verdana" panose="020B0604030504040204" pitchFamily="34" charset="0"/>
                <a:ea typeface="Verdana" panose="020B0604030504040204" pitchFamily="34" charset="0"/>
                <a:cs typeface="Verdana" panose="020B0604030504040204" pitchFamily="34" charset="0"/>
              </a:rPr>
              <a:t>Verbraucherzentrale</a:t>
            </a:r>
            <a:r>
              <a:rPr lang="it-IT" sz="1600" b="1" dirty="0">
                <a:solidFill>
                  <a:srgbClr val="FF0000"/>
                </a:solidFill>
                <a:latin typeface="Verdana" panose="020B0604030504040204" pitchFamily="34" charset="0"/>
                <a:ea typeface="Verdana" panose="020B0604030504040204" pitchFamily="34" charset="0"/>
                <a:cs typeface="Verdana" panose="020B0604030504040204" pitchFamily="34" charset="0"/>
              </a:rPr>
              <a:t> Baden-Württemberg e.V. v. </a:t>
            </a:r>
            <a:r>
              <a:rPr lang="it-IT" sz="1600" b="1" dirty="0" err="1">
                <a:solidFill>
                  <a:srgbClr val="FF0000"/>
                </a:solidFill>
                <a:latin typeface="Verdana" panose="020B0604030504040204" pitchFamily="34" charset="0"/>
                <a:ea typeface="Verdana" panose="020B0604030504040204" pitchFamily="34" charset="0"/>
                <a:cs typeface="Verdana" panose="020B0604030504040204" pitchFamily="34" charset="0"/>
              </a:rPr>
              <a:t>Commerz</a:t>
            </a:r>
            <a:r>
              <a:rPr lang="it-IT" sz="1600" b="1" dirty="0">
                <a:solidFill>
                  <a:srgbClr val="FF0000"/>
                </a:solidFill>
                <a:latin typeface="Verdana" panose="020B0604030504040204" pitchFamily="34" charset="0"/>
                <a:ea typeface="Verdana" panose="020B0604030504040204" pitchFamily="34" charset="0"/>
                <a:cs typeface="Verdana" panose="020B0604030504040204" pitchFamily="34" charset="0"/>
              </a:rPr>
              <a:t> Real Fund Management </a:t>
            </a:r>
            <a:r>
              <a:rPr lang="it-IT" sz="1600" b="1" dirty="0" err="1">
                <a:solidFill>
                  <a:srgbClr val="FF0000"/>
                </a:solidFill>
                <a:latin typeface="Verdana" panose="020B0604030504040204" pitchFamily="34" charset="0"/>
                <a:ea typeface="Verdana" panose="020B0604030504040204" pitchFamily="34" charset="0"/>
                <a:cs typeface="Verdana" panose="020B0604030504040204" pitchFamily="34" charset="0"/>
              </a:rPr>
              <a:t>S.à.r.l</a:t>
            </a:r>
            <a:r>
              <a:rPr lang="it-IT" sz="1600" b="1" dirty="0">
                <a:solidFill>
                  <a:srgbClr val="FF0000"/>
                </a:solidFill>
                <a:latin typeface="Verdana" panose="020B0604030504040204" pitchFamily="34" charset="0"/>
                <a:ea typeface="Verdana" panose="020B0604030504040204" pitchFamily="34" charset="0"/>
                <a:cs typeface="Verdana" panose="020B0604030504040204" pitchFamily="34" charset="0"/>
              </a:rPr>
              <a:t>.</a:t>
            </a:r>
            <a:br>
              <a:rPr lang="it-IT" sz="1600" b="1" dirty="0">
                <a:solidFill>
                  <a:srgbClr val="FF0000"/>
                </a:solidFill>
                <a:latin typeface="Verdana" panose="020B0604030504040204" pitchFamily="34" charset="0"/>
                <a:ea typeface="Verdana" panose="020B0604030504040204" pitchFamily="34" charset="0"/>
                <a:cs typeface="Verdana" panose="020B0604030504040204" pitchFamily="34" charset="0"/>
              </a:rPr>
            </a:br>
            <a:r>
              <a:rPr lang="it-IT" sz="1600" b="1" dirty="0">
                <a:solidFill>
                  <a:srgbClr val="FF0000"/>
                </a:solidFill>
                <a:latin typeface="Verdana" panose="020B0604030504040204" pitchFamily="34" charset="0"/>
                <a:ea typeface="Verdana" panose="020B0604030504040204" pitchFamily="34" charset="0"/>
                <a:cs typeface="Verdana" panose="020B0604030504040204" pitchFamily="34" charset="0"/>
              </a:rPr>
              <a:t>(2022)</a:t>
            </a:r>
          </a:p>
        </p:txBody>
      </p:sp>
      <p:sp>
        <p:nvSpPr>
          <p:cNvPr id="3" name="Segnaposto contenuto 2">
            <a:extLst>
              <a:ext uri="{FF2B5EF4-FFF2-40B4-BE49-F238E27FC236}">
                <a16:creationId xmlns:a16="http://schemas.microsoft.com/office/drawing/2014/main" id="{A8545CA7-95A3-1C56-25CB-5EDE1A642878}"/>
              </a:ext>
            </a:extLst>
          </p:cNvPr>
          <p:cNvSpPr>
            <a:spLocks noGrp="1"/>
          </p:cNvSpPr>
          <p:nvPr>
            <p:ph idx="1"/>
          </p:nvPr>
        </p:nvSpPr>
        <p:spPr/>
        <p:txBody>
          <a:bodyPr>
            <a:noAutofit/>
          </a:bodyPr>
          <a:lstStyle/>
          <a:p>
            <a:r>
              <a:rPr lang="it-IT" sz="2000" b="1" dirty="0">
                <a:latin typeface="Verdana" panose="020B0604030504040204" pitchFamily="34" charset="0"/>
                <a:ea typeface="Verdana" panose="020B0604030504040204" pitchFamily="34" charset="0"/>
                <a:cs typeface="Verdana" panose="020B0604030504040204" pitchFamily="34" charset="0"/>
              </a:rPr>
              <a:t>Il 20 gennaio 2022, il Tribunale Regionale </a:t>
            </a:r>
            <a:r>
              <a:rPr lang="it-IT" sz="2000" b="1" dirty="0">
                <a:solidFill>
                  <a:srgbClr val="FF0000"/>
                </a:solidFill>
                <a:latin typeface="Verdana" panose="020B0604030504040204" pitchFamily="34" charset="0"/>
                <a:ea typeface="Verdana" panose="020B0604030504040204" pitchFamily="34" charset="0"/>
                <a:cs typeface="Verdana" panose="020B0604030504040204" pitchFamily="34" charset="0"/>
              </a:rPr>
              <a:t>ha ritenuto che le affermazioni pubblicizzate fossero pratiche commerciali ingannevoli e in violazione del § 5 para. 1 della legge contro la concorrenza sleale</a:t>
            </a:r>
            <a:r>
              <a:rPr lang="it-IT" sz="2000" b="1" dirty="0">
                <a:latin typeface="Verdana" panose="020B0604030504040204" pitchFamily="34" charset="0"/>
                <a:ea typeface="Verdana" panose="020B0604030504040204" pitchFamily="34" charset="0"/>
                <a:cs typeface="Verdana" panose="020B0604030504040204" pitchFamily="34" charset="0"/>
              </a:rPr>
              <a:t>. Il Tribunale ha ritenuto che l'affermazione di una riduzione assoluta di CO2 di 3,5t o di una compensazione di CO2 di -3,5t fosse una dichiarazione idonea a trarre in inganno il pubblico di riferimento, poiché quest'ultimo intendeva tali affermazioni come valori prestabiliti, che in ogni caso non sarebbero stati disattesi, mentre in realtà si trattava di valori obiettivo che potevano essere notevolmente inferiori. Inoltre, la Corte ha ritenuto che le diverse dichiarazioni sulla riduzione mirata di CO2 di 3,5 t su un sito e di 3,5 t su un altro sito fossero fuorvianti per omissione ai sensi del §5a comma 2 della legge contro la concorrenza sleale.</a:t>
            </a:r>
          </a:p>
          <a:p>
            <a:r>
              <a:rPr lang="it-IT" sz="2000" b="1" dirty="0">
                <a:solidFill>
                  <a:srgbClr val="FF0000"/>
                </a:solidFill>
                <a:latin typeface="Verdana" panose="020B0604030504040204" pitchFamily="34" charset="0"/>
                <a:ea typeface="Verdana" panose="020B0604030504040204" pitchFamily="34" charset="0"/>
                <a:cs typeface="Verdana" panose="020B0604030504040204" pitchFamily="34" charset="0"/>
              </a:rPr>
              <a:t>Ne è scaturito un </a:t>
            </a:r>
            <a:r>
              <a:rPr lang="it-IT" sz="2000" b="1" dirty="0" err="1">
                <a:solidFill>
                  <a:srgbClr val="FF0000"/>
                </a:solidFill>
                <a:latin typeface="Verdana" panose="020B0604030504040204" pitchFamily="34" charset="0"/>
                <a:ea typeface="Verdana" panose="020B0604030504040204" pitchFamily="34" charset="0"/>
                <a:cs typeface="Verdana" panose="020B0604030504040204" pitchFamily="34" charset="0"/>
              </a:rPr>
              <a:t>cease</a:t>
            </a:r>
            <a:r>
              <a:rPr lang="it-IT" sz="2000" b="1" dirty="0">
                <a:solidFill>
                  <a:srgbClr val="FF0000"/>
                </a:solidFill>
                <a:latin typeface="Verdana" panose="020B0604030504040204" pitchFamily="34" charset="0"/>
                <a:ea typeface="Verdana" panose="020B0604030504040204" pitchFamily="34" charset="0"/>
                <a:cs typeface="Verdana" panose="020B0604030504040204" pitchFamily="34" charset="0"/>
              </a:rPr>
              <a:t>-and-</a:t>
            </a:r>
            <a:r>
              <a:rPr lang="it-IT" sz="2000" b="1" dirty="0" err="1">
                <a:solidFill>
                  <a:srgbClr val="FF0000"/>
                </a:solidFill>
                <a:latin typeface="Verdana" panose="020B0604030504040204" pitchFamily="34" charset="0"/>
                <a:ea typeface="Verdana" panose="020B0604030504040204" pitchFamily="34" charset="0"/>
                <a:cs typeface="Verdana" panose="020B0604030504040204" pitchFamily="34" charset="0"/>
              </a:rPr>
              <a:t>desist</a:t>
            </a:r>
            <a:r>
              <a:rPr lang="it-IT" sz="2000" b="1" dirty="0">
                <a:solidFill>
                  <a:srgbClr val="FF0000"/>
                </a:solidFill>
                <a:latin typeface="Verdana" panose="020B0604030504040204" pitchFamily="34" charset="0"/>
                <a:ea typeface="Verdana" panose="020B0604030504040204" pitchFamily="34" charset="0"/>
                <a:cs typeface="Verdana" panose="020B0604030504040204" pitchFamily="34" charset="0"/>
              </a:rPr>
              <a:t> order.</a:t>
            </a:r>
          </a:p>
        </p:txBody>
      </p:sp>
      <p:sp>
        <p:nvSpPr>
          <p:cNvPr id="4" name="Segnaposto numero diapositiva 3">
            <a:extLst>
              <a:ext uri="{FF2B5EF4-FFF2-40B4-BE49-F238E27FC236}">
                <a16:creationId xmlns:a16="http://schemas.microsoft.com/office/drawing/2014/main" id="{41644AC0-D1F2-0BDC-B33D-66E154D82C15}"/>
              </a:ext>
            </a:extLst>
          </p:cNvPr>
          <p:cNvSpPr>
            <a:spLocks noGrp="1"/>
          </p:cNvSpPr>
          <p:nvPr>
            <p:ph type="sldNum" sz="quarter" idx="12"/>
          </p:nvPr>
        </p:nvSpPr>
        <p:spPr/>
        <p:txBody>
          <a:bodyPr/>
          <a:lstStyle/>
          <a:p>
            <a:fld id="{687643BB-03DC-1E4C-B41C-8DC286ADACEE}" type="slidenum">
              <a:rPr lang="en-GB" smtClean="0"/>
              <a:t>57</a:t>
            </a:fld>
            <a:endParaRPr lang="en-GB"/>
          </a:p>
        </p:txBody>
      </p:sp>
    </p:spTree>
    <p:extLst>
      <p:ext uri="{BB962C8B-B14F-4D97-AF65-F5344CB8AC3E}">
        <p14:creationId xmlns:p14="http://schemas.microsoft.com/office/powerpoint/2010/main" val="1288970018"/>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1740</TotalTime>
  <Words>4493</Words>
  <Application>Microsoft Macintosh PowerPoint</Application>
  <PresentationFormat>Widescreen</PresentationFormat>
  <Paragraphs>288</Paragraphs>
  <Slides>56</Slides>
  <Notes>0</Notes>
  <HiddenSlides>0</HiddenSlides>
  <MMClips>0</MMClips>
  <ScaleCrop>false</ScaleCrop>
  <HeadingPairs>
    <vt:vector size="6" baseType="variant">
      <vt:variant>
        <vt:lpstr>Caratteri utilizzati</vt:lpstr>
      </vt:variant>
      <vt:variant>
        <vt:i4>5</vt:i4>
      </vt:variant>
      <vt:variant>
        <vt:lpstr>Tema</vt:lpstr>
      </vt:variant>
      <vt:variant>
        <vt:i4>1</vt:i4>
      </vt:variant>
      <vt:variant>
        <vt:lpstr>Titoli diapositive</vt:lpstr>
      </vt:variant>
      <vt:variant>
        <vt:i4>56</vt:i4>
      </vt:variant>
    </vt:vector>
  </HeadingPairs>
  <TitlesOfParts>
    <vt:vector size="62" baseType="lpstr">
      <vt:lpstr>Arial</vt:lpstr>
      <vt:lpstr>Calibri</vt:lpstr>
      <vt:lpstr>Calibri Light</vt:lpstr>
      <vt:lpstr>Verdana</vt:lpstr>
      <vt:lpstr>Wingdings</vt:lpstr>
      <vt:lpstr>Tema di Office</vt:lpstr>
      <vt:lpstr>Filippo Annunziata Università Luigi Bocconi Milano Università Ca’ Foscari Venezia European Banking Institute Frankfurt   GESTIONE COLLETTIVA DEL RISPARMIO E BENCHMARK ESG</vt:lpstr>
      <vt:lpstr>Presentazione standard di PowerPoint</vt:lpstr>
      <vt:lpstr>PARTE I</vt:lpstr>
      <vt:lpstr>Presentazione standard di PowerPoint</vt:lpstr>
      <vt:lpstr>Presentazione standard di PowerPoint</vt:lpstr>
      <vt:lpstr>Presentazione standard di PowerPoint</vt:lpstr>
      <vt:lpstr>Presentazione standard di PowerPoint</vt:lpstr>
      <vt:lpstr>BENCHMARK ESG E SFDR</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Opzione 1. Benchmark ad ampia integrazione ESG</vt:lpstr>
      <vt:lpstr>Opzione 2:I benchmark "ESG Impact"</vt:lpstr>
      <vt:lpstr>Opzione 2:I benchmark "ESG Impact"</vt:lpstr>
      <vt:lpstr>Presentazione standard di PowerPoint</vt:lpstr>
      <vt:lpstr>Come si evince dalla figura seguente, quasi il 60% delle BA non offre PAB o CTB UE e per il 24% di quelle che li offrono rappresentano al massimo il 10% dell'offerta.</vt:lpstr>
      <vt:lpstr>Presentazione standard di PowerPoint</vt:lpstr>
      <vt:lpstr>Diversità di approcci</vt:lpstr>
      <vt:lpstr>Diversità di approcci</vt:lpstr>
      <vt:lpstr>Presentazione standard di PowerPoint</vt:lpstr>
      <vt:lpstr>PARTE II</vt:lpstr>
      <vt:lpstr>I benchmark ESG nel Regolamento UE (BR)</vt:lpstr>
      <vt:lpstr>Presentazione standard di PowerPoint</vt:lpstr>
      <vt:lpstr>Presentazione standard di PowerPoint</vt:lpstr>
      <vt:lpstr>Presentazione standard di PowerPoint</vt:lpstr>
      <vt:lpstr>Presentazione standard di PowerPoint</vt:lpstr>
      <vt:lpstr>La trasparenza dei benchmark</vt:lpstr>
      <vt:lpstr>La trasparenza dei benchmark</vt:lpstr>
      <vt:lpstr>Presentazione standard di PowerPoint</vt:lpstr>
      <vt:lpstr>Presentazione standard di PowerPoint</vt:lpstr>
      <vt:lpstr>Presentazione standard di PowerPoint</vt:lpstr>
      <vt:lpstr>PARTE III</vt:lpstr>
      <vt:lpstr>Presentazione standard di PowerPoint</vt:lpstr>
      <vt:lpstr>Presentazione standard di PowerPoint</vt:lpstr>
      <vt:lpstr>Presentazione standard di PowerPoint</vt:lpstr>
      <vt:lpstr>RIMEDI</vt:lpstr>
      <vt:lpstr>IL DILEMMA DEGLI OICR</vt:lpstr>
      <vt:lpstr>IL DILEMMA DEGLI OICR</vt:lpstr>
      <vt:lpstr>IL DILEMMA DEGLI OICR</vt:lpstr>
      <vt:lpstr> I limiti dei rimedi risarcitori (I)</vt:lpstr>
      <vt:lpstr>I limiti dei rimedi risarcitori (II)</vt:lpstr>
      <vt:lpstr>I limiti dei rimedi risarcitori (III)</vt:lpstr>
      <vt:lpstr>I limiti dei rimedi risarcitori (IV)</vt:lpstr>
      <vt:lpstr>I limiti dei rimedi risarcitori (V)</vt:lpstr>
      <vt:lpstr>Presentazione standard di PowerPoint</vt:lpstr>
      <vt:lpstr>Un aiuto dai rating….?</vt:lpstr>
      <vt:lpstr>Presentazione standard di PowerPoint</vt:lpstr>
      <vt:lpstr>Presentazione standard di PowerPoint</vt:lpstr>
      <vt:lpstr>Il caso Verbraucherzentrale Baden-Württemberg e.V. v. Commerz Real Fund Management S.à.r.l. (2022)</vt:lpstr>
      <vt:lpstr>Il caso Verbraucherzentrale Baden-Württemberg e.V. v. Commerz Real Fund Management S.à.r.l. (2022)</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Filippo Annunziata</dc:creator>
  <cp:lastModifiedBy>Filippo Annunziata</cp:lastModifiedBy>
  <cp:revision>15</cp:revision>
  <dcterms:created xsi:type="dcterms:W3CDTF">2023-12-06T16:18:17Z</dcterms:created>
  <dcterms:modified xsi:type="dcterms:W3CDTF">2023-12-09T14:14:45Z</dcterms:modified>
</cp:coreProperties>
</file>